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767" autoAdjust="0"/>
  </p:normalViewPr>
  <p:slideViewPr>
    <p:cSldViewPr snapToGrid="0">
      <p:cViewPr varScale="1">
        <p:scale>
          <a:sx n="67" d="100"/>
          <a:sy n="67"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1695A-E513-4CF9-9F13-96D25AE0522D}" type="datetimeFigureOut">
              <a:rPr lang="en-US" smtClean="0"/>
              <a:t>9/17/2019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1C7AFA-D5A4-4D60-82D9-57A06E3E899F}" type="slidenum">
              <a:rPr lang="en-US" smtClean="0"/>
              <a:t>‹#›</a:t>
            </a:fld>
            <a:endParaRPr lang="en-US"/>
          </a:p>
        </p:txBody>
      </p:sp>
    </p:spTree>
    <p:extLst>
      <p:ext uri="{BB962C8B-B14F-4D97-AF65-F5344CB8AC3E}">
        <p14:creationId xmlns:p14="http://schemas.microsoft.com/office/powerpoint/2010/main" val="1777300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Leadership plays a vital role in managing healthcare organizations.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2030 ambitious program launched by Saudi Arabia promotes National Transformation Program which supports the strategic objective of the major sectors such as healthcare.</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Healthcare leadership helps in articulating a roadmap and motivate key stakeholders in focus on attaining the desired goals.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Leaders in the health care sector need to implement appropriate leadership styles that promote the complex healthcare framework and enhance evidence-based knowledge and administrative portfolios.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Good leadership styles in health care are essential in articulating the problems experienced in the health care industry. Also, suitable leadership styles improve efficiency in health organizations, and this promotes the quality of care offered to patients.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2</a:t>
            </a:fld>
            <a:endParaRPr lang="en-US"/>
          </a:p>
        </p:txBody>
      </p:sp>
    </p:spTree>
    <p:extLst>
      <p:ext uri="{BB962C8B-B14F-4D97-AF65-F5344CB8AC3E}">
        <p14:creationId xmlns:p14="http://schemas.microsoft.com/office/powerpoint/2010/main" val="2494137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This style of leadership encourages and promotes the implementation of changes in healthcare facilities in Saudi Arabia.</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Additionally, leaders using this leadership style support initiatives that are aimed at encouraging a transition plan and ensure that the change plan aligns with the established goals.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Leaders using this approach are able to promote changes in health care facilities without causing disruptions that can alter the quality of services provided to patients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Alharbi</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2018).</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Effective transformational leaders in the health sector in Saudi Arabia play a major role in altering the core beliefs of the healthcare practitioners; this helps in understanding the motivation of change and objectives of healthcare facilities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3</a:t>
            </a:fld>
            <a:endParaRPr lang="en-US"/>
          </a:p>
        </p:txBody>
      </p:sp>
    </p:spTree>
    <p:extLst>
      <p:ext uri="{BB962C8B-B14F-4D97-AF65-F5344CB8AC3E}">
        <p14:creationId xmlns:p14="http://schemas.microsoft.com/office/powerpoint/2010/main" val="2832577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Pros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Allows leaders to create and manage change; for the health care facilities in Saudi Arabia to evolve, healthcare facilities have to expand and improve with time,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Transformational leadership brings all key stakeholders on-board. Ensure that every individual in notified about the objectives and the goals of the changes implemented is key in reducing resistance among health care practitioners.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Transformational leadership style helps in health care organizations in formulating and attaining the vision. Leaders using this style are good at identifying gaps in their healthcare strategic plans and make the required adjustments that are key in correcting these problems.</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Cons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 leadership necessitates consistent feedback. Leaders using this style are required to encourage the zeal and passion of their follower in order to achieve the intended goals. To ensure that the enthusiasm is high leaders have to provide their subordinates with regular updates about the progress being made.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This style of leadership is more focused on individual needs. The transformational leaders are more focused on the persons they are working with, and this makes them disregard the necessities of the other team players. Instead, leaders should address the concerns of all stakeholders in the healthcare sector.</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transformational leadership technique cannot operate when followers disagree with the leader. The leader has, therefore, the mandate to ensure that all healthcare stakeholders agree with his or her vision. Communication breakdown can affect the interaction and understanding between the leader and organizational stakeholder.</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4</a:t>
            </a:fld>
            <a:endParaRPr lang="en-US"/>
          </a:p>
        </p:txBody>
      </p:sp>
    </p:spTree>
    <p:extLst>
      <p:ext uri="{BB962C8B-B14F-4D97-AF65-F5344CB8AC3E}">
        <p14:creationId xmlns:p14="http://schemas.microsoft.com/office/powerpoint/2010/main" val="372180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Pros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Allows leaders to create and manage change; for the health care facilities in Saudi Arabia to evolve, healthcare facilities have to expand and improve with time,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Transformational leadership brings all key stakeholders on-board. Ensure that every individual in notified about the objectives and the goals of the changes implemented is key in reducing resistance among health care practitioners.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Transformational leadership style helps in health care organizations in formulating and attaining the vision. Leaders using this style are good at identifying gaps in their healthcare strategic plans and make the required adjustments that are key in correcting these problems.</a:t>
            </a:r>
          </a:p>
          <a:p>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Cons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 leadership necessitates consistent feedback. Leaders using this style are required to encourage the zeal and passion of their follower in order to achieve the intended goals. To ensure that the enthusiasm is high leaders have to provide their subordinates with regular updates about the progress being made.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This style of leadership is more focused on individual needs. The transformational leaders are more focused on the persons they are working with, and this makes them disregard the necessities of the other team players. Instead, leaders should address the concerns of all stakeholders in the healthcare sector.</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transformational leadership technique cannot operate when followers disagree with the leader. The leader has, therefore, the mandate to ensure that all healthcare stakeholders agree with his or her vision. Communication breakdown can affect the interaction and understanding between the leader and organizational stakeholder.</a:t>
            </a:r>
          </a:p>
          <a:p>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5</a:t>
            </a:fld>
            <a:endParaRPr lang="en-US"/>
          </a:p>
        </p:txBody>
      </p:sp>
    </p:spTree>
    <p:extLst>
      <p:ext uri="{BB962C8B-B14F-4D97-AF65-F5344CB8AC3E}">
        <p14:creationId xmlns:p14="http://schemas.microsoft.com/office/powerpoint/2010/main" val="1908622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Pros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Transactional leadership encourages the promotion of healthcare practitioners. Based on the reward and punishment policies, professionals are motivated to become more productive and efficient.</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Promotes the quality of care in health facilities; Health care workers are required to adhere to the rules and policies implemented by the leader; this minimizes cases of negligence. Transactional leaders ensure that the objectives and the goals of health care organizations are realized.</a:t>
            </a:r>
          </a:p>
          <a:p>
            <a:endParaRPr lang="en-US" sz="1200" kern="1200" dirty="0" smtClean="0">
              <a:solidFill>
                <a:schemeClr val="tx1"/>
              </a:solidFill>
              <a:effectLst/>
              <a:latin typeface="Times New Roman" panose="02020603050405020304" pitchFamily="18" charset="0"/>
              <a:ea typeface="+mn-ea"/>
              <a:cs typeface="Times New Roman" panose="02020603050405020304" pitchFamily="18" charset="0"/>
            </a:endParaRP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Cons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Transactional leadership limits innovation in health centers. Leaders using this style do not bend the existing rules; employees are therefore required to stick to the guidelines implemented.</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Leaders using this style have no empathy for their health care employee. They stick to the rule and do not consider their emotions. Transformation leadership tends to focus more on the impacts and not on the rewards they offer healthcare employees.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6</a:t>
            </a:fld>
            <a:endParaRPr lang="en-US"/>
          </a:p>
        </p:txBody>
      </p:sp>
    </p:spTree>
    <p:extLst>
      <p:ext uri="{BB962C8B-B14F-4D97-AF65-F5344CB8AC3E}">
        <p14:creationId xmlns:p14="http://schemas.microsoft.com/office/powerpoint/2010/main" val="3954191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Autocratic leadership requires the health care leaders to have full control of decisions made in health facilities. Leaders using this style rarely consult ask for ideas and opinion from other stakeholders in healthcare. Autocratic leaders do not tolerate mistake in healthcare facilities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Sfantou</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et al. 2007). Health care leaders find autocratic leadership vital in emergency situations since there is no consultation required. Autocratic leaders are often seen as dictators, and they are able to accomplish health care goals through the exercising authority. Leaders using this style rarely delegate tasks to health care professionals in lower ranks. Good leaders using this leadership approach can promote the success of health care facilities while bad leaders threaten the viability of health institution.</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7</a:t>
            </a:fld>
            <a:endParaRPr lang="en-US"/>
          </a:p>
        </p:txBody>
      </p:sp>
    </p:spTree>
    <p:extLst>
      <p:ext uri="{BB962C8B-B14F-4D97-AF65-F5344CB8AC3E}">
        <p14:creationId xmlns:p14="http://schemas.microsoft.com/office/powerpoint/2010/main" val="2341519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Pros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Autocratic leadership is effective in healthcare centers experiencing high pressure. Leaders using this approach are able to implement decisions during emergencies which are aimed at promoting the success of health organizations. Autocratic leaders improve services and quality of services in health care facilities; leaders are able to pass information throughout the health facility and give directives to all workers; individuals are, therefore, less likely to make mistakes.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Leaders and deals with the crisis in organizations effectively; autocratic leaders are always in charge, and their expertise plays a huge role in reliable, creative solutions.</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Cons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Autocratic leadership does not facilitate professionalism in health care centers. Leaders make their followers understand that they are in charge, and they often get the credit of the tasks completed.</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autocratic approach promotes overdependence; the health care professionals have to rely on their leaders for instruction, directives, and feedback; they have to seek advice from the autocratic leader.</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contribution and competence of the workers are ignored when making essential decisions. Even when the leaders do not have first-hand information in an area in health care, de does not ask for opinions from health care practitioners who are significantly affected by some of the issues.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8</a:t>
            </a:fld>
            <a:endParaRPr lang="en-US"/>
          </a:p>
        </p:txBody>
      </p:sp>
    </p:spTree>
    <p:extLst>
      <p:ext uri="{BB962C8B-B14F-4D97-AF65-F5344CB8AC3E}">
        <p14:creationId xmlns:p14="http://schemas.microsoft.com/office/powerpoint/2010/main" val="3690142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current leadership style aligns with transformational leadership; the style is aimed at supporting the development of the skills of subordinated employees. The leader focuses on promoting competence and intellectual stimulation of the health care professionals. The leadership approach aims at inspiring and encouraging employees to focus on achieving the set goals. Transformational leadership is focused on encouraging professionals to work together and with the goal of solving problems with healthcare and also attain the vision of the organization collectively. Also, this approach promotes openness, trust, and respect between the leaders and other organizational employees. The good interaction between leaders and employees promote understanding to prevent foreseeable circumstances.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9</a:t>
            </a:fld>
            <a:endParaRPr lang="en-US"/>
          </a:p>
        </p:txBody>
      </p:sp>
    </p:spTree>
    <p:extLst>
      <p:ext uri="{BB962C8B-B14F-4D97-AF65-F5344CB8AC3E}">
        <p14:creationId xmlns:p14="http://schemas.microsoft.com/office/powerpoint/2010/main" val="651085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 leadership has helped in preparing healthcare employees for change. This leadership style helps in promoting motivation among employees. Transactional leadership has aided healthcare facilities in promoting commitment among professionals. Autocratic leadership approach has aided in maintaining discipline among health care workers Autocratic leaders make vital decisions during emergencies in health care.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Some approaches, such as transformational leadership have played a major role in encouraging changes since different forces have necessitated health care facilities to develop and implement changes to promote the quality of care offered to patients. The leadership styles have also made it possible for leaders to take action to punish employees who are unproductive while rewarding successful professionals.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10</a:t>
            </a:fld>
            <a:endParaRPr lang="en-US"/>
          </a:p>
        </p:txBody>
      </p:sp>
    </p:spTree>
    <p:extLst>
      <p:ext uri="{BB962C8B-B14F-4D97-AF65-F5344CB8AC3E}">
        <p14:creationId xmlns:p14="http://schemas.microsoft.com/office/powerpoint/2010/main" val="3899705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2030 ambitious program launched by Saudi Arabia promotes National Transformation Program which supports the strategic objective of the major sectors such as healthcare.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Different leadership styles are used in Saudi Arabia healthcare facilities; these include transformational leadership, transitional leadership and autocratic. The styles have impacted Saudi Arabia healthcare differently. Transformational leadership brings all key stakeholders on-board. Ensure that every individual in notified about the objectives and the goals of the changes implemented is key in reducing resistance among health care practitioners.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Transformation leadership has helped in preparing healthcare employees for change. This leadership helps in promoting motivation among employees. Transactional leadership has aided healthcare facilities in promoting commitment among professionals.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61C7AFA-D5A4-4D60-82D9-57A06E3E899F}" type="slidenum">
              <a:rPr lang="en-US" smtClean="0"/>
              <a:t>11</a:t>
            </a:fld>
            <a:endParaRPr lang="en-US"/>
          </a:p>
        </p:txBody>
      </p:sp>
    </p:spTree>
    <p:extLst>
      <p:ext uri="{BB962C8B-B14F-4D97-AF65-F5344CB8AC3E}">
        <p14:creationId xmlns:p14="http://schemas.microsoft.com/office/powerpoint/2010/main" val="3649167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2463966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2525471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1208946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10F7CC5-8F85-481F-B625-AA2911FA5600}" type="datetimeFigureOut">
              <a:rPr lang="en-US" smtClean="0"/>
              <a:t>9/17/2019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2789870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10F7CC5-8F85-481F-B625-AA2911FA5600}" type="datetimeFigureOut">
              <a:rPr lang="en-US" smtClean="0"/>
              <a:t>9/17/2019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1169982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3510183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3314694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287650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0F7CC5-8F85-481F-B625-AA2911FA5600}" type="datetimeFigureOut">
              <a:rPr lang="en-US" smtClean="0"/>
              <a:t>9/17/2019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3433710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0F7CC5-8F85-481F-B625-AA2911FA5600}" type="datetimeFigureOut">
              <a:rPr lang="en-US" smtClean="0"/>
              <a:t>9/17/2019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3485208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627078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64329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239576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1195697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605663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3292798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0F7CC5-8F85-481F-B625-AA2911FA5600}"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0A0DD2-FF9D-4C0C-ACCC-CDC187DD549B}" type="slidenum">
              <a:rPr lang="en-US" smtClean="0"/>
              <a:t>‹#›</a:t>
            </a:fld>
            <a:endParaRPr lang="en-US"/>
          </a:p>
        </p:txBody>
      </p:sp>
    </p:spTree>
    <p:extLst>
      <p:ext uri="{BB962C8B-B14F-4D97-AF65-F5344CB8AC3E}">
        <p14:creationId xmlns:p14="http://schemas.microsoft.com/office/powerpoint/2010/main" val="3241310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10F7CC5-8F85-481F-B625-AA2911FA5600}" type="datetimeFigureOut">
              <a:rPr lang="en-US" smtClean="0"/>
              <a:t>9/17/2019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30A0DD2-FF9D-4C0C-ACCC-CDC187DD549B}" type="slidenum">
              <a:rPr lang="en-US" smtClean="0"/>
              <a:t>‹#›</a:t>
            </a:fld>
            <a:endParaRPr lang="en-US"/>
          </a:p>
        </p:txBody>
      </p:sp>
    </p:spTree>
    <p:extLst>
      <p:ext uri="{BB962C8B-B14F-4D97-AF65-F5344CB8AC3E}">
        <p14:creationId xmlns:p14="http://schemas.microsoft.com/office/powerpoint/2010/main" val="2315650670"/>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53793"/>
            <a:ext cx="9144000" cy="1971044"/>
          </a:xfrm>
        </p:spPr>
        <p:txBody>
          <a:bodyPr/>
          <a:lstStyle/>
          <a:p>
            <a:pPr algn="ctr"/>
            <a:r>
              <a:rPr lang="en-US" sz="5400" dirty="0" smtClean="0">
                <a:latin typeface="Times New Roman" panose="02020603050405020304" pitchFamily="18" charset="0"/>
                <a:cs typeface="Times New Roman" panose="02020603050405020304" pitchFamily="18" charset="0"/>
              </a:rPr>
              <a:t>Healthcare in Saudi Arabia</a:t>
            </a:r>
            <a:endParaRPr lang="en-US" sz="5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975212"/>
            <a:ext cx="9144000" cy="2282588"/>
          </a:xfrm>
        </p:spPr>
        <p:txBody>
          <a:bodyPr>
            <a:normAutofit/>
          </a:bodyPr>
          <a:lstStyle/>
          <a:p>
            <a:r>
              <a:rPr lang="en-US" sz="2400" dirty="0">
                <a:latin typeface="Times New Roman" panose="02020603050405020304" pitchFamily="18" charset="0"/>
                <a:cs typeface="Times New Roman" panose="02020603050405020304" pitchFamily="18" charset="0"/>
              </a:rPr>
              <a:t>Name:</a:t>
            </a:r>
          </a:p>
          <a:p>
            <a:r>
              <a:rPr lang="en-US" sz="2400" dirty="0">
                <a:latin typeface="Times New Roman" panose="02020603050405020304" pitchFamily="18" charset="0"/>
                <a:cs typeface="Times New Roman" panose="02020603050405020304" pitchFamily="18" charset="0"/>
              </a:rPr>
              <a:t>Institution:</a:t>
            </a:r>
          </a:p>
        </p:txBody>
      </p:sp>
    </p:spTree>
    <p:extLst>
      <p:ext uri="{BB962C8B-B14F-4D97-AF65-F5344CB8AC3E}">
        <p14:creationId xmlns:p14="http://schemas.microsoft.com/office/powerpoint/2010/main" val="2548822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4730"/>
            <a:ext cx="9404723" cy="1101208"/>
          </a:xfrm>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28776"/>
            <a:ext cx="10515600" cy="4900612"/>
          </a:xfrm>
        </p:spPr>
        <p:txBody>
          <a:bodyPr>
            <a:noAutofit/>
          </a:bodyPr>
          <a:lstStyle/>
          <a:p>
            <a:r>
              <a:rPr lang="en-US" sz="2400" dirty="0">
                <a:latin typeface="Times New Roman" panose="02020603050405020304" pitchFamily="18" charset="0"/>
                <a:cs typeface="Times New Roman" panose="02020603050405020304" pitchFamily="18" charset="0"/>
              </a:rPr>
              <a:t>Leadership </a:t>
            </a:r>
            <a:r>
              <a:rPr lang="en-US" sz="2400" dirty="0" smtClean="0">
                <a:latin typeface="Times New Roman" panose="02020603050405020304" pitchFamily="18" charset="0"/>
                <a:cs typeface="Times New Roman" panose="02020603050405020304" pitchFamily="18" charset="0"/>
              </a:rPr>
              <a:t>helps in </a:t>
            </a:r>
            <a:r>
              <a:rPr lang="en-US" sz="2400" dirty="0">
                <a:latin typeface="Times New Roman" panose="02020603050405020304" pitchFamily="18" charset="0"/>
                <a:cs typeface="Times New Roman" panose="02020603050405020304" pitchFamily="18" charset="0"/>
              </a:rPr>
              <a:t>managing healthcare organizations.</a:t>
            </a:r>
          </a:p>
          <a:p>
            <a:r>
              <a:rPr lang="en-US" sz="2400" dirty="0" smtClean="0">
                <a:latin typeface="Times New Roman" panose="02020603050405020304" pitchFamily="18" charset="0"/>
                <a:cs typeface="Times New Roman" panose="02020603050405020304" pitchFamily="18" charset="0"/>
              </a:rPr>
              <a:t>National </a:t>
            </a:r>
            <a:r>
              <a:rPr lang="en-US" sz="2400" dirty="0">
                <a:latin typeface="Times New Roman" panose="02020603050405020304" pitchFamily="18" charset="0"/>
                <a:cs typeface="Times New Roman" panose="02020603050405020304" pitchFamily="18" charset="0"/>
              </a:rPr>
              <a:t>Transformation Program </a:t>
            </a:r>
            <a:r>
              <a:rPr lang="en-US" sz="2400" dirty="0" smtClean="0">
                <a:latin typeface="Times New Roman" panose="02020603050405020304" pitchFamily="18" charset="0"/>
                <a:cs typeface="Times New Roman" panose="02020603050405020304" pitchFamily="18" charset="0"/>
              </a:rPr>
              <a:t>promotes strategic </a:t>
            </a:r>
            <a:r>
              <a:rPr lang="en-US" sz="2400" dirty="0">
                <a:latin typeface="Times New Roman" panose="02020603050405020304" pitchFamily="18" charset="0"/>
                <a:cs typeface="Times New Roman" panose="02020603050405020304" pitchFamily="18" charset="0"/>
              </a:rPr>
              <a:t>objective </a:t>
            </a:r>
            <a:r>
              <a:rPr lang="en-US" sz="2400" dirty="0" smtClean="0">
                <a:latin typeface="Times New Roman" panose="02020603050405020304" pitchFamily="18" charset="0"/>
                <a:cs typeface="Times New Roman" panose="02020603050405020304" pitchFamily="18" charset="0"/>
              </a:rPr>
              <a:t>in healthcare</a:t>
            </a:r>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L</a:t>
            </a:r>
            <a:r>
              <a:rPr lang="en-US" sz="2400" dirty="0" smtClean="0">
                <a:latin typeface="Times New Roman" panose="02020603050405020304" pitchFamily="18" charset="0"/>
                <a:cs typeface="Times New Roman" panose="02020603050405020304" pitchFamily="18" charset="0"/>
              </a:rPr>
              <a:t>eadership motivates stakeholders on </a:t>
            </a:r>
            <a:r>
              <a:rPr lang="en-US" sz="2400" dirty="0">
                <a:latin typeface="Times New Roman" panose="02020603050405020304" pitchFamily="18" charset="0"/>
                <a:cs typeface="Times New Roman" panose="02020603050405020304" pitchFamily="18" charset="0"/>
              </a:rPr>
              <a:t>attaining the desired goals.</a:t>
            </a:r>
          </a:p>
          <a:p>
            <a:r>
              <a:rPr lang="en-US" sz="2400" dirty="0" smtClean="0">
                <a:latin typeface="Times New Roman" panose="02020603050405020304" pitchFamily="18" charset="0"/>
                <a:cs typeface="Times New Roman" panose="02020603050405020304" pitchFamily="18" charset="0"/>
              </a:rPr>
              <a:t>Appropriate </a:t>
            </a:r>
            <a:r>
              <a:rPr lang="en-US" sz="2400" dirty="0">
                <a:latin typeface="Times New Roman" panose="02020603050405020304" pitchFamily="18" charset="0"/>
                <a:cs typeface="Times New Roman" panose="02020603050405020304" pitchFamily="18" charset="0"/>
              </a:rPr>
              <a:t>leadership styles </a:t>
            </a:r>
            <a:r>
              <a:rPr lang="en-US" sz="2400" dirty="0" smtClean="0">
                <a:latin typeface="Times New Roman" panose="02020603050405020304" pitchFamily="18" charset="0"/>
                <a:cs typeface="Times New Roman" panose="02020603050405020304" pitchFamily="18" charset="0"/>
              </a:rPr>
              <a:t>promote complex </a:t>
            </a:r>
            <a:r>
              <a:rPr lang="en-US" sz="2400" dirty="0">
                <a:latin typeface="Times New Roman" panose="02020603050405020304" pitchFamily="18" charset="0"/>
                <a:cs typeface="Times New Roman" panose="02020603050405020304" pitchFamily="18" charset="0"/>
              </a:rPr>
              <a:t>healthcare framework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Leadership </a:t>
            </a:r>
            <a:r>
              <a:rPr lang="en-US" sz="2400" dirty="0" smtClean="0">
                <a:latin typeface="Times New Roman" panose="02020603050405020304" pitchFamily="18" charset="0"/>
                <a:cs typeface="Times New Roman" panose="02020603050405020304" pitchFamily="18" charset="0"/>
              </a:rPr>
              <a:t>enhance </a:t>
            </a:r>
            <a:r>
              <a:rPr lang="en-US" sz="2400" dirty="0">
                <a:latin typeface="Times New Roman" panose="02020603050405020304" pitchFamily="18" charset="0"/>
                <a:cs typeface="Times New Roman" panose="02020603050405020304" pitchFamily="18" charset="0"/>
              </a:rPr>
              <a:t>evidence-based knowledge and administrative </a:t>
            </a:r>
            <a:r>
              <a:rPr lang="en-US" sz="2400" dirty="0" smtClean="0">
                <a:latin typeface="Times New Roman" panose="02020603050405020304" pitchFamily="18" charset="0"/>
                <a:cs typeface="Times New Roman" panose="02020603050405020304" pitchFamily="18" charset="0"/>
              </a:rPr>
              <a:t>portfolios.</a:t>
            </a:r>
          </a:p>
          <a:p>
            <a:r>
              <a:rPr lang="en-US" sz="2400" dirty="0" smtClean="0">
                <a:latin typeface="Times New Roman" panose="02020603050405020304" pitchFamily="18" charset="0"/>
                <a:cs typeface="Times New Roman" panose="02020603050405020304" pitchFamily="18" charset="0"/>
              </a:rPr>
              <a:t>Leadership styles include; </a:t>
            </a:r>
            <a:r>
              <a:rPr lang="en-US" sz="2400" dirty="0" smtClean="0">
                <a:latin typeface="Times New Roman" panose="02020603050405020304" pitchFamily="18" charset="0"/>
                <a:cs typeface="Times New Roman" panose="02020603050405020304" pitchFamily="18" charset="0"/>
              </a:rPr>
              <a:t>Transformational, </a:t>
            </a:r>
            <a:r>
              <a:rPr lang="en-US" sz="2400" dirty="0" smtClean="0">
                <a:latin typeface="Times New Roman" panose="02020603050405020304" pitchFamily="18" charset="0"/>
                <a:cs typeface="Times New Roman" panose="02020603050405020304" pitchFamily="18" charset="0"/>
              </a:rPr>
              <a:t>transitional and autocratic leadership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4768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746974"/>
            <a:ext cx="8947522" cy="1106273"/>
          </a:xfrm>
        </p:spPr>
        <p:txBody>
          <a:bodyPr/>
          <a:lstStyle/>
          <a:p>
            <a:pPr algn="ctr"/>
            <a:r>
              <a:rPr lang="en-US" dirty="0" smtClean="0">
                <a:latin typeface="Times New Roman" panose="02020603050405020304" pitchFamily="18" charset="0"/>
                <a:cs typeface="Times New Roman" panose="02020603050405020304" pitchFamily="18" charset="0"/>
              </a:rPr>
              <a:t>Transformational</a:t>
            </a:r>
            <a:r>
              <a:rPr lang="en-US" dirty="0" smtClean="0"/>
              <a:t> </a:t>
            </a:r>
            <a:r>
              <a:rPr lang="en-US" dirty="0" smtClean="0"/>
              <a:t>leadership</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Transformational promotes </a:t>
            </a:r>
            <a:r>
              <a:rPr lang="en-US" sz="2400" dirty="0">
                <a:latin typeface="Times New Roman" panose="02020603050405020304" pitchFamily="18" charset="0"/>
                <a:cs typeface="Times New Roman" panose="02020603050405020304" pitchFamily="18" charset="0"/>
              </a:rPr>
              <a:t>changes in </a:t>
            </a:r>
            <a:r>
              <a:rPr lang="en-US" sz="2400" dirty="0" smtClean="0">
                <a:latin typeface="Times New Roman" panose="02020603050405020304" pitchFamily="18" charset="0"/>
                <a:cs typeface="Times New Roman" panose="02020603050405020304" pitchFamily="18" charset="0"/>
              </a:rPr>
              <a:t>Saudi healthcare facilities.</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This style </a:t>
            </a:r>
            <a:r>
              <a:rPr lang="en-US" sz="2400" dirty="0">
                <a:latin typeface="Times New Roman" panose="02020603050405020304" pitchFamily="18" charset="0"/>
                <a:cs typeface="Times New Roman" panose="02020603050405020304" pitchFamily="18" charset="0"/>
              </a:rPr>
              <a:t>support initiatives </a:t>
            </a:r>
            <a:r>
              <a:rPr lang="en-US" sz="2400" dirty="0" smtClean="0">
                <a:latin typeface="Times New Roman" panose="02020603050405020304" pitchFamily="18" charset="0"/>
                <a:cs typeface="Times New Roman" panose="02020603050405020304" pitchFamily="18" charset="0"/>
              </a:rPr>
              <a:t>and encouraging a </a:t>
            </a:r>
            <a:r>
              <a:rPr lang="en-US" sz="2400" dirty="0">
                <a:latin typeface="Times New Roman" panose="02020603050405020304" pitchFamily="18" charset="0"/>
                <a:cs typeface="Times New Roman" panose="02020603050405020304" pitchFamily="18" charset="0"/>
              </a:rPr>
              <a:t>transition plan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a:t>
            </a:r>
            <a:r>
              <a:rPr lang="en-US" sz="2400" dirty="0" smtClean="0">
                <a:latin typeface="Times New Roman" panose="02020603050405020304" pitchFamily="18" charset="0"/>
                <a:cs typeface="Times New Roman" panose="02020603050405020304" pitchFamily="18" charset="0"/>
              </a:rPr>
              <a:t>nsures change </a:t>
            </a:r>
            <a:r>
              <a:rPr lang="en-US" sz="2400" dirty="0">
                <a:latin typeface="Times New Roman" panose="02020603050405020304" pitchFamily="18" charset="0"/>
                <a:cs typeface="Times New Roman" panose="02020603050405020304" pitchFamily="18" charset="0"/>
              </a:rPr>
              <a:t>plan aligns </a:t>
            </a:r>
            <a:r>
              <a:rPr lang="en-US" sz="2400" dirty="0" smtClean="0">
                <a:latin typeface="Times New Roman" panose="02020603050405020304" pitchFamily="18" charset="0"/>
                <a:cs typeface="Times New Roman" panose="02020603050405020304" pitchFamily="18" charset="0"/>
              </a:rPr>
              <a:t>with </a:t>
            </a:r>
            <a:r>
              <a:rPr lang="en-US" sz="2400" dirty="0">
                <a:latin typeface="Times New Roman" panose="02020603050405020304" pitchFamily="18" charset="0"/>
                <a:cs typeface="Times New Roman" panose="02020603050405020304" pitchFamily="18" charset="0"/>
              </a:rPr>
              <a:t>established </a:t>
            </a:r>
            <a:r>
              <a:rPr lang="en-US" sz="2400" dirty="0" smtClean="0">
                <a:latin typeface="Times New Roman" panose="02020603050405020304" pitchFamily="18" charset="0"/>
                <a:cs typeface="Times New Roman" panose="02020603050405020304" pitchFamily="18" charset="0"/>
              </a:rPr>
              <a:t>goals.</a:t>
            </a:r>
          </a:p>
          <a:p>
            <a:r>
              <a:rPr lang="en-US" sz="2400" dirty="0" smtClean="0">
                <a:latin typeface="Times New Roman" panose="02020603050405020304" pitchFamily="18" charset="0"/>
                <a:cs typeface="Times New Roman" panose="02020603050405020304" pitchFamily="18" charset="0"/>
              </a:rPr>
              <a:t>P</a:t>
            </a:r>
            <a:r>
              <a:rPr lang="en-US" sz="2400" dirty="0" smtClean="0">
                <a:latin typeface="Times New Roman" panose="02020603050405020304" pitchFamily="18" charset="0"/>
                <a:cs typeface="Times New Roman" panose="02020603050405020304" pitchFamily="18" charset="0"/>
              </a:rPr>
              <a:t>romotes </a:t>
            </a:r>
            <a:r>
              <a:rPr lang="en-US" sz="2400" dirty="0">
                <a:latin typeface="Times New Roman" panose="02020603050405020304" pitchFamily="18" charset="0"/>
                <a:cs typeface="Times New Roman" panose="02020603050405020304" pitchFamily="18" charset="0"/>
              </a:rPr>
              <a:t>changes </a:t>
            </a:r>
            <a:r>
              <a:rPr lang="en-US" sz="2400" dirty="0" smtClean="0">
                <a:latin typeface="Times New Roman" panose="02020603050405020304" pitchFamily="18" charset="0"/>
                <a:cs typeface="Times New Roman" panose="02020603050405020304" pitchFamily="18" charset="0"/>
              </a:rPr>
              <a:t>without </a:t>
            </a:r>
            <a:r>
              <a:rPr lang="en-US" sz="2400" dirty="0">
                <a:latin typeface="Times New Roman" panose="02020603050405020304" pitchFamily="18" charset="0"/>
                <a:cs typeface="Times New Roman" panose="02020603050405020304" pitchFamily="18" charset="0"/>
              </a:rPr>
              <a:t>causing disruptions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Prevents interference that </a:t>
            </a:r>
            <a:r>
              <a:rPr lang="en-US" sz="2400" dirty="0">
                <a:latin typeface="Times New Roman" panose="02020603050405020304" pitchFamily="18" charset="0"/>
                <a:cs typeface="Times New Roman" panose="02020603050405020304" pitchFamily="18" charset="0"/>
              </a:rPr>
              <a:t>quality of services provided </a:t>
            </a:r>
            <a:r>
              <a:rPr lang="en-US" sz="2400" dirty="0" smtClean="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Alharbi</a:t>
            </a:r>
            <a:r>
              <a:rPr lang="en-US" sz="2400" dirty="0">
                <a:latin typeface="Times New Roman" panose="02020603050405020304" pitchFamily="18" charset="0"/>
                <a:cs typeface="Times New Roman" panose="02020603050405020304" pitchFamily="18" charset="0"/>
              </a:rPr>
              <a:t>, 2018).</a:t>
            </a:r>
          </a:p>
        </p:txBody>
      </p:sp>
    </p:spTree>
    <p:extLst>
      <p:ext uri="{BB962C8B-B14F-4D97-AF65-F5344CB8AC3E}">
        <p14:creationId xmlns:p14="http://schemas.microsoft.com/office/powerpoint/2010/main" val="2794813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759854"/>
            <a:ext cx="9404723" cy="1093394"/>
          </a:xfrm>
        </p:spPr>
        <p:txBody>
          <a:bodyPr/>
          <a:lstStyle/>
          <a:p>
            <a:pPr algn="ctr"/>
            <a:r>
              <a:rPr lang="en-US" dirty="0">
                <a:latin typeface="Times New Roman" panose="02020603050405020304" pitchFamily="18" charset="0"/>
                <a:cs typeface="Times New Roman" panose="02020603050405020304" pitchFamily="18" charset="0"/>
              </a:rPr>
              <a:t>Transformation </a:t>
            </a:r>
            <a:r>
              <a:rPr lang="en-US" dirty="0" smtClean="0">
                <a:latin typeface="Times New Roman" panose="02020603050405020304" pitchFamily="18" charset="0"/>
                <a:cs typeface="Times New Roman" panose="02020603050405020304" pitchFamily="18" charset="0"/>
              </a:rPr>
              <a:t>leadership Cont.</a:t>
            </a:r>
            <a:endParaRPr lang="en-US"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txBody>
          <a:bodyPr/>
          <a:lstStyle/>
          <a:p>
            <a:pPr algn="ctr"/>
            <a:r>
              <a:rPr lang="en-US" b="1" dirty="0" smtClean="0">
                <a:latin typeface="Times New Roman" panose="02020603050405020304" pitchFamily="18" charset="0"/>
                <a:cs typeface="Times New Roman" panose="02020603050405020304" pitchFamily="18" charset="0"/>
              </a:rPr>
              <a:t>Pros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600502" y="2505074"/>
            <a:ext cx="5397074" cy="3882077"/>
          </a:xfrm>
        </p:spPr>
        <p:txBody>
          <a:bodyPr>
            <a:normAutofit/>
          </a:bodyPr>
          <a:lstStyle/>
          <a:p>
            <a:r>
              <a:rPr lang="en-US" sz="2400" dirty="0">
                <a:latin typeface="Times New Roman" panose="02020603050405020304" pitchFamily="18" charset="0"/>
                <a:cs typeface="Times New Roman" panose="02020603050405020304" pitchFamily="18" charset="0"/>
              </a:rPr>
              <a:t>Allows leaders to create and manage change</a:t>
            </a:r>
          </a:p>
          <a:p>
            <a:r>
              <a:rPr lang="en-US" sz="2400" dirty="0" smtClean="0">
                <a:latin typeface="Times New Roman" panose="02020603050405020304" pitchFamily="18" charset="0"/>
                <a:cs typeface="Times New Roman" panose="02020603050405020304" pitchFamily="18" charset="0"/>
              </a:rPr>
              <a:t>Brings </a:t>
            </a:r>
            <a:r>
              <a:rPr lang="en-US" sz="2400" dirty="0">
                <a:latin typeface="Times New Roman" panose="02020603050405020304" pitchFamily="18" charset="0"/>
                <a:cs typeface="Times New Roman" panose="02020603050405020304" pitchFamily="18" charset="0"/>
              </a:rPr>
              <a:t>all key stakeholders </a:t>
            </a:r>
            <a:r>
              <a:rPr lang="en-US" sz="2400" dirty="0" smtClean="0">
                <a:latin typeface="Times New Roman" panose="02020603050405020304" pitchFamily="18" charset="0"/>
                <a:cs typeface="Times New Roman" panose="02020603050405020304" pitchFamily="18" charset="0"/>
              </a:rPr>
              <a:t>on-board</a:t>
            </a:r>
          </a:p>
          <a:p>
            <a:r>
              <a:rPr lang="en-US" sz="2400" dirty="0" smtClean="0">
                <a:latin typeface="Times New Roman" panose="02020603050405020304" pitchFamily="18" charset="0"/>
                <a:cs typeface="Times New Roman" panose="02020603050405020304" pitchFamily="18" charset="0"/>
              </a:rPr>
              <a:t>Helps </a:t>
            </a:r>
            <a:r>
              <a:rPr lang="en-US" sz="2400" dirty="0">
                <a:latin typeface="Times New Roman" panose="02020603050405020304" pitchFamily="18" charset="0"/>
                <a:cs typeface="Times New Roman" panose="02020603050405020304" pitchFamily="18" charset="0"/>
              </a:rPr>
              <a:t>in formulating and attaining the vision</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dentifying </a:t>
            </a:r>
            <a:r>
              <a:rPr lang="en-US" sz="2400" dirty="0">
                <a:latin typeface="Times New Roman" panose="02020603050405020304" pitchFamily="18" charset="0"/>
                <a:cs typeface="Times New Roman" panose="02020603050405020304" pitchFamily="18" charset="0"/>
              </a:rPr>
              <a:t>gaps </a:t>
            </a: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healthcare strategic </a:t>
            </a:r>
            <a:r>
              <a:rPr lang="en-US" sz="2400" dirty="0" smtClean="0">
                <a:latin typeface="Times New Roman" panose="02020603050405020304" pitchFamily="18" charset="0"/>
                <a:cs typeface="Times New Roman" panose="02020603050405020304" pitchFamily="18" charset="0"/>
              </a:rPr>
              <a:t>plans </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3"/>
          </p:nvPr>
        </p:nvSpPr>
        <p:spPr/>
        <p:txBody>
          <a:bodyPr/>
          <a:lstStyle/>
          <a:p>
            <a:pPr algn="ctr"/>
            <a:r>
              <a:rPr lang="en-US" b="1" dirty="0" smtClean="0">
                <a:latin typeface="Times New Roman" panose="02020603050405020304" pitchFamily="18" charset="0"/>
                <a:cs typeface="Times New Roman" panose="02020603050405020304" pitchFamily="18" charset="0"/>
              </a:rPr>
              <a:t>Cons</a:t>
            </a:r>
            <a:endParaRPr lang="en-US" b="1"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sz="quarter" idx="4"/>
          </p:nvPr>
        </p:nvSpPr>
        <p:spPr>
          <a:xfrm>
            <a:off x="6360922" y="2505074"/>
            <a:ext cx="5183188" cy="3684588"/>
          </a:xfrm>
        </p:spPr>
        <p:txBody>
          <a:bodyPr>
            <a:normAutofit/>
          </a:bodyPr>
          <a:lstStyle/>
          <a:p>
            <a:r>
              <a:rPr lang="en-US" sz="2400" dirty="0">
                <a:latin typeface="Times New Roman" panose="02020603050405020304" pitchFamily="18" charset="0"/>
                <a:cs typeface="Times New Roman" panose="02020603050405020304" pitchFamily="18" charset="0"/>
              </a:rPr>
              <a:t>Transformation leadership necessitates consistent feedback</a:t>
            </a:r>
          </a:p>
          <a:p>
            <a:r>
              <a:rPr lang="en-US" sz="2400" dirty="0" smtClean="0">
                <a:latin typeface="Times New Roman" panose="02020603050405020304" pitchFamily="18" charset="0"/>
                <a:cs typeface="Times New Roman" panose="02020603050405020304" pitchFamily="18" charset="0"/>
              </a:rPr>
              <a:t>The leadership </a:t>
            </a:r>
            <a:r>
              <a:rPr lang="en-US" sz="2400" dirty="0" smtClean="0">
                <a:latin typeface="Times New Roman" panose="02020603050405020304" pitchFamily="18" charset="0"/>
                <a:cs typeface="Times New Roman" panose="02020603050405020304" pitchFamily="18" charset="0"/>
              </a:rPr>
              <a:t>is </a:t>
            </a:r>
            <a:r>
              <a:rPr lang="en-US" sz="2400" dirty="0">
                <a:latin typeface="Times New Roman" panose="02020603050405020304" pitchFamily="18" charset="0"/>
                <a:cs typeface="Times New Roman" panose="02020603050405020304" pitchFamily="18" charset="0"/>
              </a:rPr>
              <a:t>focused on individual </a:t>
            </a:r>
            <a:r>
              <a:rPr lang="en-US" sz="2400" dirty="0" smtClean="0">
                <a:latin typeface="Times New Roman" panose="02020603050405020304" pitchFamily="18" charset="0"/>
                <a:cs typeface="Times New Roman" panose="02020603050405020304" pitchFamily="18" charset="0"/>
              </a:rPr>
              <a:t>needs</a:t>
            </a:r>
          </a:p>
          <a:p>
            <a:r>
              <a:rPr lang="en-US" sz="2400" dirty="0">
                <a:latin typeface="Times New Roman" panose="02020603050405020304" pitchFamily="18" charset="0"/>
                <a:cs typeface="Times New Roman" panose="02020603050405020304" pitchFamily="18" charset="0"/>
              </a:rPr>
              <a:t>C</a:t>
            </a:r>
            <a:r>
              <a:rPr lang="en-US" sz="2400" dirty="0" smtClean="0">
                <a:latin typeface="Times New Roman" panose="02020603050405020304" pitchFamily="18" charset="0"/>
                <a:cs typeface="Times New Roman" panose="02020603050405020304" pitchFamily="18" charset="0"/>
              </a:rPr>
              <a:t>annot </a:t>
            </a:r>
            <a:r>
              <a:rPr lang="en-US" sz="2400" dirty="0">
                <a:latin typeface="Times New Roman" panose="02020603050405020304" pitchFamily="18" charset="0"/>
                <a:cs typeface="Times New Roman" panose="02020603050405020304" pitchFamily="18" charset="0"/>
              </a:rPr>
              <a:t>operate when followers disagree with the </a:t>
            </a:r>
            <a:r>
              <a:rPr lang="en-US" sz="2400" dirty="0" smtClean="0">
                <a:latin typeface="Times New Roman" panose="02020603050405020304" pitchFamily="18" charset="0"/>
                <a:cs typeface="Times New Roman" panose="02020603050405020304" pitchFamily="18" charset="0"/>
              </a:rPr>
              <a:t>leader</a:t>
            </a:r>
          </a:p>
          <a:p>
            <a:r>
              <a:rPr lang="en-US" sz="2400" dirty="0">
                <a:latin typeface="Times New Roman" panose="02020603050405020304" pitchFamily="18" charset="0"/>
                <a:cs typeface="Times New Roman" panose="02020603050405020304" pitchFamily="18" charset="0"/>
              </a:rPr>
              <a:t>Communication </a:t>
            </a:r>
            <a:r>
              <a:rPr lang="en-US" sz="2400" dirty="0" smtClean="0">
                <a:latin typeface="Times New Roman" panose="02020603050405020304" pitchFamily="18" charset="0"/>
                <a:cs typeface="Times New Roman" panose="02020603050405020304" pitchFamily="18" charset="0"/>
              </a:rPr>
              <a:t>breakdown affects </a:t>
            </a:r>
            <a:r>
              <a:rPr lang="en-US" sz="2400" dirty="0">
                <a:latin typeface="Times New Roman" panose="02020603050405020304" pitchFamily="18" charset="0"/>
                <a:cs typeface="Times New Roman" panose="02020603050405020304" pitchFamily="18" charset="0"/>
              </a:rPr>
              <a:t>the interaction and understanding </a:t>
            </a:r>
          </a:p>
        </p:txBody>
      </p:sp>
    </p:spTree>
    <p:extLst>
      <p:ext uri="{BB962C8B-B14F-4D97-AF65-F5344CB8AC3E}">
        <p14:creationId xmlns:p14="http://schemas.microsoft.com/office/powerpoint/2010/main" val="3094935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46111" y="759854"/>
            <a:ext cx="9404723" cy="1093394"/>
          </a:xfrm>
        </p:spPr>
        <p:txBody>
          <a:bodyPr/>
          <a:lstStyle/>
          <a:p>
            <a:pPr algn="ctr"/>
            <a:r>
              <a:rPr lang="en-US" dirty="0">
                <a:latin typeface="Times New Roman" panose="02020603050405020304" pitchFamily="18" charset="0"/>
                <a:cs typeface="Times New Roman" panose="02020603050405020304" pitchFamily="18" charset="0"/>
              </a:rPr>
              <a:t>Transactional</a:t>
            </a:r>
            <a:r>
              <a:rPr lang="en-US" dirty="0"/>
              <a:t> </a:t>
            </a:r>
            <a:r>
              <a:rPr lang="en-US" dirty="0" smtClean="0"/>
              <a:t>leader</a:t>
            </a:r>
            <a:endParaRPr lang="en-US" dirty="0"/>
          </a:p>
        </p:txBody>
      </p:sp>
      <p:sp>
        <p:nvSpPr>
          <p:cNvPr id="8" name="Content Placeholder 7"/>
          <p:cNvSpPr>
            <a:spLocks noGrp="1"/>
          </p:cNvSpPr>
          <p:nvPr>
            <p:ph idx="1"/>
          </p:nvPr>
        </p:nvSpPr>
        <p:spPr>
          <a:xfrm>
            <a:off x="1389062" y="2052918"/>
            <a:ext cx="9403742" cy="4195481"/>
          </a:xfrm>
        </p:spPr>
        <p:txBody>
          <a:bodyPr>
            <a:normAutofit/>
          </a:bodyPr>
          <a:lstStyle/>
          <a:p>
            <a:r>
              <a:rPr lang="en-US" sz="2400" dirty="0" smtClean="0">
                <a:latin typeface="Times New Roman" panose="02020603050405020304" pitchFamily="18" charset="0"/>
                <a:cs typeface="Times New Roman" panose="02020603050405020304" pitchFamily="18" charset="0"/>
              </a:rPr>
              <a:t>The style </a:t>
            </a:r>
            <a:r>
              <a:rPr lang="en-US" sz="2400" dirty="0">
                <a:latin typeface="Times New Roman" panose="02020603050405020304" pitchFamily="18" charset="0"/>
                <a:cs typeface="Times New Roman" panose="02020603050405020304" pitchFamily="18" charset="0"/>
              </a:rPr>
              <a:t>values healthcare order </a:t>
            </a:r>
            <a:r>
              <a:rPr lang="en-US" sz="2400" dirty="0">
                <a:latin typeface="Times New Roman" panose="02020603050405020304" pitchFamily="18" charset="0"/>
                <a:cs typeface="Times New Roman" panose="02020603050405020304" pitchFamily="18" charset="0"/>
              </a:rPr>
              <a:t>and </a:t>
            </a:r>
            <a:r>
              <a:rPr lang="en-US" sz="2400" dirty="0" smtClean="0">
                <a:latin typeface="Times New Roman" panose="02020603050405020304" pitchFamily="18" charset="0"/>
                <a:cs typeface="Times New Roman" panose="02020603050405020304" pitchFamily="18" charset="0"/>
              </a:rPr>
              <a:t>structures</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Transactional is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associated with high organizational commitment (Al-</a:t>
            </a:r>
            <a:r>
              <a:rPr lang="en-US" sz="2400" dirty="0" err="1">
                <a:latin typeface="Times New Roman" panose="02020603050405020304" pitchFamily="18" charset="0"/>
                <a:cs typeface="Times New Roman" panose="02020603050405020304" pitchFamily="18" charset="0"/>
              </a:rPr>
              <a:t>Yami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Galdas</a:t>
            </a:r>
            <a:r>
              <a:rPr lang="en-US" sz="2400" dirty="0">
                <a:latin typeface="Times New Roman" panose="02020603050405020304" pitchFamily="18" charset="0"/>
                <a:cs typeface="Times New Roman" panose="02020603050405020304" pitchFamily="18" charset="0"/>
              </a:rPr>
              <a:t> &amp; Watson, 2018</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Promote adherence to </a:t>
            </a:r>
            <a:r>
              <a:rPr lang="en-US" sz="2400" dirty="0">
                <a:latin typeface="Times New Roman" panose="02020603050405020304" pitchFamily="18" charset="0"/>
                <a:cs typeface="Times New Roman" panose="02020603050405020304" pitchFamily="18" charset="0"/>
              </a:rPr>
              <a:t>regulations governing healthcare </a:t>
            </a:r>
            <a:r>
              <a:rPr lang="en-US" sz="2400" dirty="0" smtClean="0">
                <a:latin typeface="Times New Roman" panose="02020603050405020304" pitchFamily="18" charset="0"/>
                <a:cs typeface="Times New Roman" panose="02020603050405020304" pitchFamily="18" charset="0"/>
              </a:rPr>
              <a:t>practitioners</a:t>
            </a:r>
          </a:p>
          <a:p>
            <a:r>
              <a:rPr lang="en-US" sz="2400" dirty="0">
                <a:latin typeface="Times New Roman" panose="02020603050405020304" pitchFamily="18" charset="0"/>
                <a:cs typeface="Times New Roman" panose="02020603050405020304" pitchFamily="18" charset="0"/>
              </a:rPr>
              <a:t>Transactional leaders promote self-motivated </a:t>
            </a:r>
            <a:r>
              <a:rPr lang="en-US" sz="2400" dirty="0" smtClean="0">
                <a:latin typeface="Times New Roman" panose="02020603050405020304" pitchFamily="18" charset="0"/>
                <a:cs typeface="Times New Roman" panose="02020603050405020304" pitchFamily="18" charset="0"/>
              </a:rPr>
              <a:t>individuals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8844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785610"/>
            <a:ext cx="9404723" cy="1067637"/>
          </a:xfrm>
        </p:spPr>
        <p:txBody>
          <a:bodyPr/>
          <a:lstStyle/>
          <a:p>
            <a:pPr algn="ctr"/>
            <a:r>
              <a:rPr lang="en-US" dirty="0"/>
              <a:t>Transactional </a:t>
            </a:r>
            <a:r>
              <a:rPr lang="en-US" dirty="0" smtClean="0"/>
              <a:t>leader Cont.</a:t>
            </a:r>
            <a:endParaRPr lang="en-US" dirty="0"/>
          </a:p>
        </p:txBody>
      </p:sp>
      <p:sp>
        <p:nvSpPr>
          <p:cNvPr id="4" name="Text Placeholder 3"/>
          <p:cNvSpPr>
            <a:spLocks noGrp="1"/>
          </p:cNvSpPr>
          <p:nvPr>
            <p:ph type="body" idx="1"/>
          </p:nvPr>
        </p:nvSpPr>
        <p:spPr/>
        <p:txBody>
          <a:bodyPr/>
          <a:lstStyle/>
          <a:p>
            <a:pPr algn="ctr"/>
            <a:r>
              <a:rPr lang="en-US" b="1" dirty="0" smtClean="0"/>
              <a:t>Pros</a:t>
            </a:r>
            <a:endParaRPr lang="en-US" b="1" dirty="0"/>
          </a:p>
        </p:txBody>
      </p:sp>
      <p:sp>
        <p:nvSpPr>
          <p:cNvPr id="5" name="Content Placeholder 4"/>
          <p:cNvSpPr>
            <a:spLocks noGrp="1"/>
          </p:cNvSpPr>
          <p:nvPr>
            <p:ph sz="half" idx="2"/>
          </p:nvPr>
        </p:nvSpPr>
        <p:spPr>
          <a:xfrm>
            <a:off x="542926" y="2514600"/>
            <a:ext cx="5300662" cy="3741738"/>
          </a:xfrm>
        </p:spPr>
        <p:txBody>
          <a:bodyPr>
            <a:normAutofit/>
          </a:bodyPr>
          <a:lstStyle/>
          <a:p>
            <a:r>
              <a:rPr lang="en-US" sz="2400" dirty="0">
                <a:latin typeface="Times New Roman" panose="02020603050405020304" pitchFamily="18" charset="0"/>
                <a:cs typeface="Times New Roman" panose="02020603050405020304" pitchFamily="18" charset="0"/>
              </a:rPr>
              <a:t>Transactional leadership </a:t>
            </a:r>
            <a:r>
              <a:rPr lang="en-US" sz="2400" dirty="0" smtClean="0">
                <a:latin typeface="Times New Roman" panose="02020603050405020304" pitchFamily="18" charset="0"/>
                <a:cs typeface="Times New Roman" panose="02020603050405020304" pitchFamily="18" charset="0"/>
              </a:rPr>
              <a:t>encourages promotion </a:t>
            </a:r>
            <a:r>
              <a:rPr lang="en-US" sz="2400" dirty="0">
                <a:latin typeface="Times New Roman" panose="02020603050405020304" pitchFamily="18" charset="0"/>
                <a:cs typeface="Times New Roman" panose="02020603050405020304" pitchFamily="18" charset="0"/>
              </a:rPr>
              <a:t>of healthcare </a:t>
            </a:r>
            <a:r>
              <a:rPr lang="en-US" sz="2400" dirty="0" smtClean="0">
                <a:latin typeface="Times New Roman" panose="02020603050405020304" pitchFamily="18" charset="0"/>
                <a:cs typeface="Times New Roman" panose="02020603050405020304" pitchFamily="18" charset="0"/>
              </a:rPr>
              <a:t>practitioners</a:t>
            </a:r>
          </a:p>
          <a:p>
            <a:r>
              <a:rPr lang="en-US" sz="2400" dirty="0">
                <a:latin typeface="Times New Roman" panose="02020603050405020304" pitchFamily="18" charset="0"/>
                <a:cs typeface="Times New Roman" panose="02020603050405020304" pitchFamily="18" charset="0"/>
              </a:rPr>
              <a:t>Promotes the quality of care in health facilities</a:t>
            </a:r>
          </a:p>
          <a:p>
            <a:r>
              <a:rPr lang="en-US" sz="2400" dirty="0" smtClean="0">
                <a:latin typeface="Times New Roman" panose="02020603050405020304" pitchFamily="18" charset="0"/>
                <a:cs typeface="Times New Roman" panose="02020603050405020304" pitchFamily="18" charset="0"/>
              </a:rPr>
              <a:t>Leaders ensure goals organizations </a:t>
            </a:r>
            <a:r>
              <a:rPr lang="en-US" sz="2400" dirty="0">
                <a:latin typeface="Times New Roman" panose="02020603050405020304" pitchFamily="18" charset="0"/>
                <a:cs typeface="Times New Roman" panose="02020603050405020304" pitchFamily="18" charset="0"/>
              </a:rPr>
              <a:t>are realized</a:t>
            </a:r>
          </a:p>
        </p:txBody>
      </p:sp>
      <p:sp>
        <p:nvSpPr>
          <p:cNvPr id="6" name="Text Placeholder 5"/>
          <p:cNvSpPr>
            <a:spLocks noGrp="1"/>
          </p:cNvSpPr>
          <p:nvPr>
            <p:ph type="body" sz="quarter" idx="3"/>
          </p:nvPr>
        </p:nvSpPr>
        <p:spPr>
          <a:xfrm>
            <a:off x="6608396" y="1849121"/>
            <a:ext cx="4396339" cy="576262"/>
          </a:xfrm>
        </p:spPr>
        <p:txBody>
          <a:bodyPr/>
          <a:lstStyle/>
          <a:p>
            <a:pPr algn="ctr"/>
            <a:r>
              <a:rPr lang="en-US" b="1" dirty="0" smtClean="0"/>
              <a:t>Cons</a:t>
            </a:r>
            <a:endParaRPr lang="en-US" b="1" dirty="0"/>
          </a:p>
        </p:txBody>
      </p:sp>
      <p:sp>
        <p:nvSpPr>
          <p:cNvPr id="7" name="Content Placeholder 6"/>
          <p:cNvSpPr>
            <a:spLocks noGrp="1"/>
          </p:cNvSpPr>
          <p:nvPr>
            <p:ph sz="quarter" idx="4"/>
          </p:nvPr>
        </p:nvSpPr>
        <p:spPr>
          <a:xfrm>
            <a:off x="6054545" y="2514600"/>
            <a:ext cx="5504043" cy="3741738"/>
          </a:xfrm>
        </p:spPr>
        <p:txBody>
          <a:bodyPr>
            <a:normAutofit/>
          </a:bodyPr>
          <a:lstStyle/>
          <a:p>
            <a:r>
              <a:rPr lang="en-US" sz="2400" dirty="0">
                <a:latin typeface="Times New Roman" panose="02020603050405020304" pitchFamily="18" charset="0"/>
                <a:cs typeface="Times New Roman" panose="02020603050405020304" pitchFamily="18" charset="0"/>
              </a:rPr>
              <a:t>Transactional leadership limits innovation in health </a:t>
            </a:r>
            <a:r>
              <a:rPr lang="en-US" sz="2400" dirty="0" smtClean="0">
                <a:latin typeface="Times New Roman" panose="02020603050405020304" pitchFamily="18" charset="0"/>
                <a:cs typeface="Times New Roman" panose="02020603050405020304" pitchFamily="18" charset="0"/>
              </a:rPr>
              <a:t>centers</a:t>
            </a:r>
          </a:p>
          <a:p>
            <a:r>
              <a:rPr lang="en-US" sz="2400" dirty="0">
                <a:latin typeface="Times New Roman" panose="02020603050405020304" pitchFamily="18" charset="0"/>
                <a:cs typeface="Times New Roman" panose="02020603050405020304" pitchFamily="18" charset="0"/>
              </a:rPr>
              <a:t>Leaders </a:t>
            </a:r>
            <a:r>
              <a:rPr lang="en-US" sz="2400" dirty="0" smtClean="0">
                <a:latin typeface="Times New Roman" panose="02020603050405020304" pitchFamily="18" charset="0"/>
                <a:cs typeface="Times New Roman" panose="02020603050405020304" pitchFamily="18" charset="0"/>
              </a:rPr>
              <a:t>have no </a:t>
            </a:r>
            <a:r>
              <a:rPr lang="en-US" sz="2400" dirty="0">
                <a:latin typeface="Times New Roman" panose="02020603050405020304" pitchFamily="18" charset="0"/>
                <a:cs typeface="Times New Roman" panose="02020603050405020304" pitchFamily="18" charset="0"/>
              </a:rPr>
              <a:t>empathy </a:t>
            </a:r>
            <a:r>
              <a:rPr lang="en-US" sz="2400" dirty="0" smtClean="0">
                <a:latin typeface="Times New Roman" panose="02020603050405020304" pitchFamily="18" charset="0"/>
                <a:cs typeface="Times New Roman" panose="02020603050405020304" pitchFamily="18" charset="0"/>
              </a:rPr>
              <a:t>for healthcare </a:t>
            </a:r>
            <a:r>
              <a:rPr lang="en-US" sz="2400" dirty="0" smtClean="0">
                <a:latin typeface="Times New Roman" panose="02020603050405020304" pitchFamily="18" charset="0"/>
                <a:cs typeface="Times New Roman" panose="02020603050405020304" pitchFamily="18" charset="0"/>
              </a:rPr>
              <a:t>employee</a:t>
            </a:r>
          </a:p>
          <a:p>
            <a:r>
              <a:rPr lang="en-US" sz="2400" dirty="0">
                <a:latin typeface="Times New Roman" panose="02020603050405020304" pitchFamily="18" charset="0"/>
                <a:cs typeface="Times New Roman" panose="02020603050405020304" pitchFamily="18" charset="0"/>
              </a:rPr>
              <a:t>Leaders stick to the </a:t>
            </a:r>
            <a:r>
              <a:rPr lang="en-US" sz="2400" dirty="0" smtClean="0">
                <a:latin typeface="Times New Roman" panose="02020603050405020304" pitchFamily="18" charset="0"/>
                <a:cs typeface="Times New Roman" panose="02020603050405020304" pitchFamily="18" charset="0"/>
              </a:rPr>
              <a:t>rules </a:t>
            </a:r>
            <a:r>
              <a:rPr lang="en-US" sz="2400" dirty="0" smtClean="0">
                <a:latin typeface="Times New Roman" panose="02020603050405020304" pitchFamily="18" charset="0"/>
                <a:cs typeface="Times New Roman" panose="02020603050405020304" pitchFamily="18" charset="0"/>
              </a:rPr>
              <a:t>not </a:t>
            </a:r>
            <a:r>
              <a:rPr lang="en-US" sz="2400" dirty="0" smtClean="0">
                <a:latin typeface="Times New Roman" panose="02020603050405020304" pitchFamily="18" charset="0"/>
                <a:cs typeface="Times New Roman" panose="02020603050405020304" pitchFamily="18" charset="0"/>
              </a:rPr>
              <a:t>emotions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0358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Autocratic </a:t>
            </a:r>
            <a:r>
              <a:rPr lang="en-US" dirty="0" smtClean="0">
                <a:latin typeface="Times New Roman" panose="02020603050405020304" pitchFamily="18" charset="0"/>
                <a:cs typeface="Times New Roman" panose="02020603050405020304" pitchFamily="18" charset="0"/>
              </a:rPr>
              <a:t>leadership</a:t>
            </a:r>
            <a:endParaRPr lang="en-US"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1803399" y="2081493"/>
            <a:ext cx="9403742" cy="4195481"/>
          </a:xfrm>
        </p:spPr>
        <p:txBody>
          <a:bodyPr>
            <a:normAutofit/>
          </a:bodyPr>
          <a:lstStyle/>
          <a:p>
            <a:r>
              <a:rPr lang="en-US" sz="2400" dirty="0" smtClean="0">
                <a:latin typeface="Times New Roman" panose="02020603050405020304" pitchFamily="18" charset="0"/>
                <a:cs typeface="Times New Roman" panose="02020603050405020304" pitchFamily="18" charset="0"/>
              </a:rPr>
              <a:t>Leaders </a:t>
            </a:r>
            <a:r>
              <a:rPr lang="en-US" sz="2400" dirty="0">
                <a:latin typeface="Times New Roman" panose="02020603050405020304" pitchFamily="18" charset="0"/>
                <a:cs typeface="Times New Roman" panose="02020603050405020304" pitchFamily="18" charset="0"/>
              </a:rPr>
              <a:t>to have full control of </a:t>
            </a:r>
            <a:r>
              <a:rPr lang="en-US" sz="2400" dirty="0" smtClean="0">
                <a:latin typeface="Times New Roman" panose="02020603050405020304" pitchFamily="18" charset="0"/>
                <a:cs typeface="Times New Roman" panose="02020603050405020304" pitchFamily="18" charset="0"/>
              </a:rPr>
              <a:t>decisions.</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Autocratic leaders do not tolerate </a:t>
            </a:r>
            <a:r>
              <a:rPr lang="en-US" sz="2400" dirty="0" smtClean="0">
                <a:latin typeface="Times New Roman" panose="02020603050405020304" pitchFamily="18" charset="0"/>
                <a:cs typeface="Times New Roman" panose="02020603050405020304" pitchFamily="18" charset="0"/>
              </a:rPr>
              <a:t>mistake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Sfantou</a:t>
            </a:r>
            <a:r>
              <a:rPr lang="en-US" sz="2400" dirty="0">
                <a:latin typeface="Times New Roman" panose="02020603050405020304" pitchFamily="18" charset="0"/>
                <a:cs typeface="Times New Roman" panose="02020603050405020304" pitchFamily="18" charset="0"/>
              </a:rPr>
              <a:t> et al. 2007</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Autocratic leaders are often seen as </a:t>
            </a:r>
            <a:r>
              <a:rPr lang="en-US" sz="2400" dirty="0" smtClean="0">
                <a:latin typeface="Times New Roman" panose="02020603050405020304" pitchFamily="18" charset="0"/>
                <a:cs typeface="Times New Roman" panose="02020603050405020304" pitchFamily="18" charset="0"/>
              </a:rPr>
              <a:t>dictators.</a:t>
            </a:r>
          </a:p>
          <a:p>
            <a:r>
              <a:rPr lang="en-US" sz="2400" dirty="0" smtClean="0">
                <a:latin typeface="Times New Roman" panose="02020603050405020304" pitchFamily="18" charset="0"/>
                <a:cs typeface="Times New Roman" panose="02020603050405020304" pitchFamily="18" charset="0"/>
              </a:rPr>
              <a:t>Leaders </a:t>
            </a:r>
            <a:r>
              <a:rPr lang="en-US" sz="2400" dirty="0" smtClean="0">
                <a:latin typeface="Times New Roman" panose="02020603050405020304" pitchFamily="18" charset="0"/>
                <a:cs typeface="Times New Roman" panose="02020603050405020304" pitchFamily="18" charset="0"/>
              </a:rPr>
              <a:t>accomplish goals </a:t>
            </a:r>
            <a:r>
              <a:rPr lang="en-US" sz="2400" dirty="0">
                <a:latin typeface="Times New Roman" panose="02020603050405020304" pitchFamily="18" charset="0"/>
                <a:cs typeface="Times New Roman" panose="02020603050405020304" pitchFamily="18" charset="0"/>
              </a:rPr>
              <a:t>through the exercising authority</a:t>
            </a:r>
          </a:p>
        </p:txBody>
      </p:sp>
    </p:spTree>
    <p:extLst>
      <p:ext uri="{BB962C8B-B14F-4D97-AF65-F5344CB8AC3E}">
        <p14:creationId xmlns:p14="http://schemas.microsoft.com/office/powerpoint/2010/main" val="27986689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Autocratic </a:t>
            </a:r>
            <a:r>
              <a:rPr lang="en-US" dirty="0" smtClean="0">
                <a:latin typeface="Times New Roman" panose="02020603050405020304" pitchFamily="18" charset="0"/>
                <a:cs typeface="Times New Roman" panose="02020603050405020304" pitchFamily="18" charset="0"/>
              </a:rPr>
              <a:t>leadership Cont.</a:t>
            </a:r>
            <a:endParaRPr lang="en-US" dirty="0"/>
          </a:p>
        </p:txBody>
      </p:sp>
      <p:sp>
        <p:nvSpPr>
          <p:cNvPr id="4" name="Text Placeholder 3"/>
          <p:cNvSpPr>
            <a:spLocks noGrp="1"/>
          </p:cNvSpPr>
          <p:nvPr>
            <p:ph type="body" idx="1"/>
          </p:nvPr>
        </p:nvSpPr>
        <p:spPr/>
        <p:txBody>
          <a:bodyPr/>
          <a:lstStyle/>
          <a:p>
            <a:pPr algn="ctr"/>
            <a:r>
              <a:rPr lang="en-US" b="1" dirty="0" smtClean="0"/>
              <a:t>Pros</a:t>
            </a:r>
            <a:endParaRPr lang="en-US" b="1" dirty="0"/>
          </a:p>
        </p:txBody>
      </p:sp>
      <p:sp>
        <p:nvSpPr>
          <p:cNvPr id="5" name="Content Placeholder 4"/>
          <p:cNvSpPr>
            <a:spLocks noGrp="1"/>
          </p:cNvSpPr>
          <p:nvPr>
            <p:ph sz="half" idx="2"/>
          </p:nvPr>
        </p:nvSpPr>
        <p:spPr>
          <a:xfrm>
            <a:off x="646111" y="2514600"/>
            <a:ext cx="5345255" cy="3741738"/>
          </a:xfrm>
        </p:spPr>
        <p:txBody>
          <a:bodyPr>
            <a:noAutofit/>
          </a:bodyPr>
          <a:lstStyle/>
          <a:p>
            <a:r>
              <a:rPr lang="en-US" sz="2400" dirty="0" smtClean="0">
                <a:latin typeface="Times New Roman" panose="02020603050405020304" pitchFamily="18" charset="0"/>
                <a:cs typeface="Times New Roman" panose="02020603050405020304" pitchFamily="18" charset="0"/>
              </a:rPr>
              <a:t>Effective when under high </a:t>
            </a:r>
            <a:r>
              <a:rPr lang="en-US" sz="2400" dirty="0" smtClean="0">
                <a:latin typeface="Times New Roman" panose="02020603050405020304" pitchFamily="18" charset="0"/>
                <a:cs typeface="Times New Roman" panose="02020603050405020304" pitchFamily="18" charset="0"/>
              </a:rPr>
              <a:t>pressure</a:t>
            </a:r>
          </a:p>
          <a:p>
            <a:r>
              <a:rPr lang="en-US" sz="2400" dirty="0" smtClean="0">
                <a:latin typeface="Times New Roman" panose="02020603050405020304" pitchFamily="18" charset="0"/>
                <a:cs typeface="Times New Roman" panose="02020603050405020304" pitchFamily="18" charset="0"/>
              </a:rPr>
              <a:t>Improves the quality </a:t>
            </a:r>
            <a:r>
              <a:rPr lang="en-US" sz="2400" dirty="0">
                <a:latin typeface="Times New Roman" panose="02020603050405020304" pitchFamily="18" charset="0"/>
                <a:cs typeface="Times New Roman" panose="02020603050405020304" pitchFamily="18" charset="0"/>
              </a:rPr>
              <a:t>of services in </a:t>
            </a:r>
            <a:r>
              <a:rPr lang="en-US" sz="2400" dirty="0" smtClean="0">
                <a:latin typeface="Times New Roman" panose="02020603050405020304" pitchFamily="18" charset="0"/>
                <a:cs typeface="Times New Roman" panose="02020603050405020304" pitchFamily="18" charset="0"/>
              </a:rPr>
              <a:t>hospitals</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Deals </a:t>
            </a:r>
            <a:r>
              <a:rPr lang="en-US" sz="2400" dirty="0">
                <a:latin typeface="Times New Roman" panose="02020603050405020304" pitchFamily="18" charset="0"/>
                <a:cs typeface="Times New Roman" panose="02020603050405020304" pitchFamily="18" charset="0"/>
              </a:rPr>
              <a:t>with the crisis in organizations effectively</a:t>
            </a:r>
          </a:p>
          <a:p>
            <a:endParaRPr lang="en-US" sz="2400"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3"/>
          </p:nvPr>
        </p:nvSpPr>
        <p:spPr>
          <a:xfrm>
            <a:off x="6364179" y="1937092"/>
            <a:ext cx="4396339" cy="576262"/>
          </a:xfrm>
        </p:spPr>
        <p:txBody>
          <a:bodyPr/>
          <a:lstStyle/>
          <a:p>
            <a:pPr algn="ctr"/>
            <a:r>
              <a:rPr lang="en-US" b="1" dirty="0" smtClean="0"/>
              <a:t>Cons</a:t>
            </a:r>
            <a:endParaRPr lang="en-US" b="1" dirty="0"/>
          </a:p>
        </p:txBody>
      </p:sp>
      <p:sp>
        <p:nvSpPr>
          <p:cNvPr id="7" name="Content Placeholder 6"/>
          <p:cNvSpPr>
            <a:spLocks noGrp="1"/>
          </p:cNvSpPr>
          <p:nvPr>
            <p:ph sz="quarter" idx="4"/>
          </p:nvPr>
        </p:nvSpPr>
        <p:spPr>
          <a:xfrm>
            <a:off x="6182437" y="2544031"/>
            <a:ext cx="5022376" cy="3741738"/>
          </a:xfrm>
        </p:spPr>
        <p:txBody>
          <a:bodyPr>
            <a:normAutofit/>
          </a:bodyPr>
          <a:lstStyle/>
          <a:p>
            <a:r>
              <a:rPr lang="en-US" sz="2400" dirty="0" smtClean="0">
                <a:latin typeface="Times New Roman" panose="02020603050405020304" pitchFamily="18" charset="0"/>
                <a:cs typeface="Times New Roman" panose="02020603050405020304" pitchFamily="18" charset="0"/>
              </a:rPr>
              <a:t>Does </a:t>
            </a:r>
            <a:r>
              <a:rPr lang="en-US" sz="2400" dirty="0">
                <a:latin typeface="Times New Roman" panose="02020603050405020304" pitchFamily="18" charset="0"/>
                <a:cs typeface="Times New Roman" panose="02020603050405020304" pitchFamily="18" charset="0"/>
              </a:rPr>
              <a:t>not facilitate professionalism in </a:t>
            </a:r>
            <a:r>
              <a:rPr lang="en-US" sz="2400" dirty="0" smtClean="0">
                <a:latin typeface="Times New Roman" panose="02020603050405020304" pitchFamily="18" charset="0"/>
                <a:cs typeface="Times New Roman" panose="02020603050405020304" pitchFamily="18" charset="0"/>
              </a:rPr>
              <a:t>healthcare </a:t>
            </a:r>
            <a:r>
              <a:rPr lang="en-US" sz="2400" dirty="0">
                <a:latin typeface="Times New Roman" panose="02020603050405020304" pitchFamily="18" charset="0"/>
                <a:cs typeface="Times New Roman" panose="02020603050405020304" pitchFamily="18" charset="0"/>
              </a:rPr>
              <a:t>centers</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The autocratic approach promotes </a:t>
            </a:r>
            <a:r>
              <a:rPr lang="en-US" sz="2400" dirty="0" smtClean="0">
                <a:latin typeface="Times New Roman" panose="02020603050405020304" pitchFamily="18" charset="0"/>
                <a:cs typeface="Times New Roman" panose="02020603050405020304" pitchFamily="18" charset="0"/>
              </a:rPr>
              <a:t>overdependence</a:t>
            </a:r>
          </a:p>
          <a:p>
            <a:r>
              <a:rPr lang="en-US" sz="2400" dirty="0" smtClean="0">
                <a:latin typeface="Times New Roman" panose="02020603050405020304" pitchFamily="18" charset="0"/>
                <a:cs typeface="Times New Roman" panose="02020603050405020304" pitchFamily="18" charset="0"/>
              </a:rPr>
              <a:t>Contribution </a:t>
            </a:r>
            <a:r>
              <a:rPr lang="en-US" sz="2400" dirty="0">
                <a:latin typeface="Times New Roman" panose="02020603050405020304" pitchFamily="18" charset="0"/>
                <a:cs typeface="Times New Roman" panose="02020603050405020304" pitchFamily="18" charset="0"/>
              </a:rPr>
              <a:t>and competence of </a:t>
            </a:r>
            <a:r>
              <a:rPr lang="en-US" sz="2400" dirty="0" smtClean="0">
                <a:latin typeface="Times New Roman" panose="02020603050405020304" pitchFamily="18" charset="0"/>
                <a:cs typeface="Times New Roman" panose="02020603050405020304" pitchFamily="18" charset="0"/>
              </a:rPr>
              <a:t>workers </a:t>
            </a:r>
            <a:r>
              <a:rPr lang="en-US" sz="2400" dirty="0">
                <a:latin typeface="Times New Roman" panose="02020603050405020304" pitchFamily="18" charset="0"/>
                <a:cs typeface="Times New Roman" panose="02020603050405020304" pitchFamily="18" charset="0"/>
              </a:rPr>
              <a:t>are </a:t>
            </a:r>
            <a:r>
              <a:rPr lang="en-US" sz="2400" dirty="0" smtClean="0">
                <a:latin typeface="Times New Roman" panose="02020603050405020304" pitchFamily="18" charset="0"/>
                <a:cs typeface="Times New Roman" panose="02020603050405020304" pitchFamily="18" charset="0"/>
              </a:rPr>
              <a:t>ignored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36923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Current leadership </a:t>
            </a:r>
            <a:r>
              <a:rPr lang="en-US" dirty="0" smtClean="0">
                <a:latin typeface="Times New Roman" panose="02020603050405020304" pitchFamily="18" charset="0"/>
                <a:cs typeface="Times New Roman" panose="02020603050405020304" pitchFamily="18" charset="0"/>
              </a:rPr>
              <a:t>style</a:t>
            </a:r>
            <a:endParaRPr lang="en-US"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1446211" y="2054198"/>
            <a:ext cx="9404723" cy="4195481"/>
          </a:xfrm>
        </p:spPr>
        <p:txBody>
          <a:bodyPr>
            <a:normAutofit/>
          </a:bodyPr>
          <a:lstStyle/>
          <a:p>
            <a:r>
              <a:rPr lang="en-US" sz="2400" dirty="0">
                <a:latin typeface="Times New Roman" panose="02020603050405020304" pitchFamily="18" charset="0"/>
                <a:cs typeface="Times New Roman" panose="02020603050405020304" pitchFamily="18" charset="0"/>
              </a:rPr>
              <a:t>C</a:t>
            </a:r>
            <a:r>
              <a:rPr lang="en-US" sz="2400" dirty="0" smtClean="0">
                <a:latin typeface="Times New Roman" panose="02020603050405020304" pitchFamily="18" charset="0"/>
                <a:cs typeface="Times New Roman" panose="02020603050405020304" pitchFamily="18" charset="0"/>
              </a:rPr>
              <a:t>urrent </a:t>
            </a:r>
            <a:r>
              <a:rPr lang="en-US" sz="2400" dirty="0">
                <a:latin typeface="Times New Roman" panose="02020603050405020304" pitchFamily="18" charset="0"/>
                <a:cs typeface="Times New Roman" panose="02020603050405020304" pitchFamily="18" charset="0"/>
              </a:rPr>
              <a:t>leadership style aligns with transformational leadership</a:t>
            </a:r>
          </a:p>
          <a:p>
            <a:r>
              <a:rPr lang="en-US" sz="2400" dirty="0" smtClean="0">
                <a:latin typeface="Times New Roman" panose="02020603050405020304" pitchFamily="18" charset="0"/>
                <a:cs typeface="Times New Roman" panose="02020603050405020304" pitchFamily="18" charset="0"/>
              </a:rPr>
              <a:t>Leadership supports skills </a:t>
            </a:r>
            <a:r>
              <a:rPr lang="en-US" sz="2400" dirty="0">
                <a:latin typeface="Times New Roman" panose="02020603050405020304" pitchFamily="18" charset="0"/>
                <a:cs typeface="Times New Roman" panose="02020603050405020304" pitchFamily="18" charset="0"/>
              </a:rPr>
              <a:t>of subordinated employees.</a:t>
            </a:r>
          </a:p>
          <a:p>
            <a:r>
              <a:rPr lang="en-US" sz="2400" dirty="0" smtClean="0">
                <a:latin typeface="Times New Roman" panose="02020603050405020304" pitchFamily="18" charset="0"/>
                <a:cs typeface="Times New Roman" panose="02020603050405020304" pitchFamily="18" charset="0"/>
              </a:rPr>
              <a:t>Leader promotes intellectual </a:t>
            </a:r>
            <a:r>
              <a:rPr lang="en-US" sz="2400" dirty="0">
                <a:latin typeface="Times New Roman" panose="02020603050405020304" pitchFamily="18" charset="0"/>
                <a:cs typeface="Times New Roman" panose="02020603050405020304" pitchFamily="18" charset="0"/>
              </a:rPr>
              <a:t>stimulation of </a:t>
            </a:r>
            <a:r>
              <a:rPr lang="en-US" sz="2400" dirty="0" smtClean="0">
                <a:latin typeface="Times New Roman" panose="02020603050405020304" pitchFamily="18" charset="0"/>
                <a:cs typeface="Times New Roman" panose="02020603050405020304" pitchFamily="18" charset="0"/>
              </a:rPr>
              <a:t>professionals</a:t>
            </a:r>
            <a:r>
              <a:rPr lang="en-US" sz="2400" dirty="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L</a:t>
            </a:r>
            <a:r>
              <a:rPr lang="en-US" sz="2400" dirty="0" smtClean="0">
                <a:latin typeface="Times New Roman" panose="02020603050405020304" pitchFamily="18" charset="0"/>
                <a:cs typeface="Times New Roman" panose="02020603050405020304" pitchFamily="18" charset="0"/>
              </a:rPr>
              <a:t>eadership </a:t>
            </a:r>
            <a:r>
              <a:rPr lang="en-US" sz="2400" dirty="0">
                <a:latin typeface="Times New Roman" panose="02020603050405020304" pitchFamily="18" charset="0"/>
                <a:cs typeface="Times New Roman" panose="02020603050405020304" pitchFamily="18" charset="0"/>
              </a:rPr>
              <a:t>encouraging employees to focus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set goals.</a:t>
            </a:r>
          </a:p>
        </p:txBody>
      </p:sp>
    </p:spTree>
    <p:extLst>
      <p:ext uri="{BB962C8B-B14F-4D97-AF65-F5344CB8AC3E}">
        <p14:creationId xmlns:p14="http://schemas.microsoft.com/office/powerpoint/2010/main" val="4087662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Impact leadership </a:t>
            </a:r>
            <a:r>
              <a:rPr lang="en-US" dirty="0" smtClean="0">
                <a:latin typeface="Times New Roman" panose="02020603050405020304" pitchFamily="18" charset="0"/>
                <a:cs typeface="Times New Roman" panose="02020603050405020304" pitchFamily="18" charset="0"/>
              </a:rPr>
              <a:t>styles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853248"/>
            <a:ext cx="9403742" cy="4471352"/>
          </a:xfrm>
        </p:spPr>
        <p:txBody>
          <a:bodyPr>
            <a:normAutofit/>
          </a:bodyPr>
          <a:lstStyle/>
          <a:p>
            <a:r>
              <a:rPr lang="en-US" sz="2400" dirty="0">
                <a:latin typeface="Times New Roman" panose="02020603050405020304" pitchFamily="18" charset="0"/>
                <a:cs typeface="Times New Roman" panose="02020603050405020304" pitchFamily="18" charset="0"/>
              </a:rPr>
              <a:t>Transformation leadership </a:t>
            </a:r>
            <a:r>
              <a:rPr lang="en-US" sz="2400" dirty="0" smtClean="0">
                <a:latin typeface="Times New Roman" panose="02020603050405020304" pitchFamily="18" charset="0"/>
                <a:cs typeface="Times New Roman" panose="02020603050405020304" pitchFamily="18" charset="0"/>
              </a:rPr>
              <a:t>helps preparing </a:t>
            </a:r>
            <a:r>
              <a:rPr lang="en-US" sz="2400" dirty="0">
                <a:latin typeface="Times New Roman" panose="02020603050405020304" pitchFamily="18" charset="0"/>
                <a:cs typeface="Times New Roman" panose="02020603050405020304" pitchFamily="18" charset="0"/>
              </a:rPr>
              <a:t>healthcare employees for change.</a:t>
            </a:r>
          </a:p>
          <a:p>
            <a:r>
              <a:rPr lang="en-US" sz="2400" dirty="0">
                <a:latin typeface="Times New Roman" panose="02020603050405020304" pitchFamily="18" charset="0"/>
                <a:cs typeface="Times New Roman" panose="02020603050405020304" pitchFamily="18" charset="0"/>
              </a:rPr>
              <a:t>Transformational leadership </a:t>
            </a:r>
            <a:r>
              <a:rPr lang="en-US" sz="2400" dirty="0" smtClean="0">
                <a:latin typeface="Times New Roman" panose="02020603050405020304" pitchFamily="18" charset="0"/>
                <a:cs typeface="Times New Roman" panose="02020603050405020304" pitchFamily="18" charset="0"/>
              </a:rPr>
              <a:t>promotes </a:t>
            </a:r>
            <a:r>
              <a:rPr lang="en-US" sz="2400" dirty="0">
                <a:latin typeface="Times New Roman" panose="02020603050405020304" pitchFamily="18" charset="0"/>
                <a:cs typeface="Times New Roman" panose="02020603050405020304" pitchFamily="18" charset="0"/>
              </a:rPr>
              <a:t>motivation among employees.</a:t>
            </a:r>
          </a:p>
          <a:p>
            <a:r>
              <a:rPr lang="en-US" sz="2400" dirty="0">
                <a:latin typeface="Times New Roman" panose="02020603050405020304" pitchFamily="18" charset="0"/>
                <a:cs typeface="Times New Roman" panose="02020603050405020304" pitchFamily="18" charset="0"/>
              </a:rPr>
              <a:t>Transactional leadership </a:t>
            </a:r>
            <a:r>
              <a:rPr lang="en-US" sz="2400" dirty="0" smtClean="0">
                <a:latin typeface="Times New Roman" panose="02020603050405020304" pitchFamily="18" charset="0"/>
                <a:cs typeface="Times New Roman" panose="02020603050405020304" pitchFamily="18" charset="0"/>
              </a:rPr>
              <a:t>facilitates </a:t>
            </a:r>
            <a:r>
              <a:rPr lang="en-US" sz="2400" dirty="0">
                <a:latin typeface="Times New Roman" panose="02020603050405020304" pitchFamily="18" charset="0"/>
                <a:cs typeface="Times New Roman" panose="02020603050405020304" pitchFamily="18" charset="0"/>
              </a:rPr>
              <a:t>commitment among professionals.</a:t>
            </a:r>
          </a:p>
          <a:p>
            <a:r>
              <a:rPr lang="en-US" sz="2400" dirty="0">
                <a:latin typeface="Times New Roman" panose="02020603050405020304" pitchFamily="18" charset="0"/>
                <a:cs typeface="Times New Roman" panose="02020603050405020304" pitchFamily="18" charset="0"/>
              </a:rPr>
              <a:t>Autocratic leadership </a:t>
            </a:r>
            <a:r>
              <a:rPr lang="en-US" sz="2400" dirty="0" smtClean="0">
                <a:latin typeface="Times New Roman" panose="02020603050405020304" pitchFamily="18" charset="0"/>
                <a:cs typeface="Times New Roman" panose="02020603050405020304" pitchFamily="18" charset="0"/>
              </a:rPr>
              <a:t>promotes discipline </a:t>
            </a:r>
            <a:r>
              <a:rPr lang="en-US" sz="2400" dirty="0">
                <a:latin typeface="Times New Roman" panose="02020603050405020304" pitchFamily="18" charset="0"/>
                <a:cs typeface="Times New Roman" panose="02020603050405020304" pitchFamily="18" charset="0"/>
              </a:rPr>
              <a:t>among </a:t>
            </a:r>
            <a:r>
              <a:rPr lang="en-US" sz="2400" dirty="0" smtClean="0">
                <a:latin typeface="Times New Roman" panose="02020603050405020304" pitchFamily="18" charset="0"/>
                <a:cs typeface="Times New Roman" panose="02020603050405020304" pitchFamily="18" charset="0"/>
              </a:rPr>
              <a:t>healthcare </a:t>
            </a:r>
            <a:r>
              <a:rPr lang="en-US" sz="2400" dirty="0">
                <a:latin typeface="Times New Roman" panose="02020603050405020304" pitchFamily="18" charset="0"/>
                <a:cs typeface="Times New Roman" panose="02020603050405020304" pitchFamily="18" charset="0"/>
              </a:rPr>
              <a:t>workers</a:t>
            </a:r>
          </a:p>
          <a:p>
            <a:r>
              <a:rPr lang="en-US" sz="2400" dirty="0">
                <a:latin typeface="Times New Roman" panose="02020603050405020304" pitchFamily="18" charset="0"/>
                <a:cs typeface="Times New Roman" panose="02020603050405020304" pitchFamily="18" charset="0"/>
              </a:rPr>
              <a:t>Autocratic leaders make vital decisions during </a:t>
            </a:r>
            <a:r>
              <a:rPr lang="en-US" sz="2400" dirty="0" smtClean="0">
                <a:latin typeface="Times New Roman" panose="02020603050405020304" pitchFamily="18" charset="0"/>
                <a:cs typeface="Times New Roman" panose="02020603050405020304" pitchFamily="18" charset="0"/>
              </a:rPr>
              <a:t>emergencies.</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9454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2" y="1698172"/>
            <a:ext cx="11241088" cy="4862286"/>
          </a:xfrm>
        </p:spPr>
        <p:txBody>
          <a:bodyPr>
            <a:normAutofit/>
          </a:bodyPr>
          <a:lstStyle/>
          <a:p>
            <a:r>
              <a:rPr lang="en-US" dirty="0">
                <a:latin typeface="Times New Roman" panose="02020603050405020304" pitchFamily="18" charset="0"/>
                <a:cs typeface="Times New Roman" panose="02020603050405020304" pitchFamily="18" charset="0"/>
              </a:rPr>
              <a:t>Leadership helps in managing healthcare organizations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Saudi healthcare</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leadership </a:t>
            </a:r>
            <a:r>
              <a:rPr lang="en-US" dirty="0">
                <a:latin typeface="Times New Roman" panose="02020603050405020304" pitchFamily="18" charset="0"/>
                <a:cs typeface="Times New Roman" panose="02020603050405020304" pitchFamily="18" charset="0"/>
              </a:rPr>
              <a:t>styles </a:t>
            </a:r>
            <a:r>
              <a:rPr lang="en-US" dirty="0" smtClean="0">
                <a:latin typeface="Times New Roman" panose="02020603050405020304" pitchFamily="18" charset="0"/>
                <a:cs typeface="Times New Roman" panose="02020603050405020304" pitchFamily="18" charset="0"/>
              </a:rPr>
              <a:t>include;</a:t>
            </a:r>
            <a:endParaRPr lang="en-US"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Transformational leadership,</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Transitional leadership</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Autocratic</a:t>
            </a:r>
          </a:p>
          <a:p>
            <a:r>
              <a:rPr lang="en-US" dirty="0">
                <a:latin typeface="Times New Roman" panose="02020603050405020304" pitchFamily="18" charset="0"/>
                <a:cs typeface="Times New Roman" panose="02020603050405020304" pitchFamily="18" charset="0"/>
              </a:rPr>
              <a:t>The styles have impacted Saudi Arabia healthcare differently:</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Transformational leadership promotes motivation among employees.</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Transactional leadership facilitates commitment among professionals.</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Autocratic leadership promotes discipline among healthcare workers</a:t>
            </a: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Autocratic leaders make vital decisions during emergencies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83229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46112" y="2052918"/>
            <a:ext cx="9403742" cy="4195481"/>
          </a:xfrm>
        </p:spPr>
        <p:txBody>
          <a:bodyPr>
            <a:noAutofit/>
          </a:bodyPr>
          <a:lstStyle/>
          <a:p>
            <a:r>
              <a:rPr lang="en-US" sz="2200" dirty="0" err="1">
                <a:latin typeface="Times New Roman" panose="02020603050405020304" pitchFamily="18" charset="0"/>
                <a:cs typeface="Times New Roman" panose="02020603050405020304" pitchFamily="18" charset="0"/>
              </a:rPr>
              <a:t>Alharbi</a:t>
            </a:r>
            <a:r>
              <a:rPr lang="en-US" sz="2200" dirty="0">
                <a:latin typeface="Times New Roman" panose="02020603050405020304" pitchFamily="18" charset="0"/>
                <a:cs typeface="Times New Roman" panose="02020603050405020304" pitchFamily="18" charset="0"/>
              </a:rPr>
              <a:t>, M. F. (2018). An investigation of the </a:t>
            </a:r>
            <a:r>
              <a:rPr lang="en-US" sz="2200" dirty="0" err="1">
                <a:latin typeface="Times New Roman" panose="02020603050405020304" pitchFamily="18" charset="0"/>
                <a:cs typeface="Times New Roman" panose="02020603050405020304" pitchFamily="18" charset="0"/>
              </a:rPr>
              <a:t>saudi</a:t>
            </a:r>
            <a:r>
              <a:rPr lang="en-US" sz="2200" dirty="0">
                <a:latin typeface="Times New Roman" panose="02020603050405020304" pitchFamily="18" charset="0"/>
                <a:cs typeface="Times New Roman" panose="02020603050405020304" pitchFamily="18" charset="0"/>
              </a:rPr>
              <a:t> healthcare system's readiness for change in the light of vision 2030: The role of transformational leadership style. </a:t>
            </a:r>
            <a:r>
              <a:rPr lang="en-US" sz="2200" i="1" dirty="0">
                <a:latin typeface="Times New Roman" panose="02020603050405020304" pitchFamily="18" charset="0"/>
                <a:cs typeface="Times New Roman" panose="02020603050405020304" pitchFamily="18" charset="0"/>
              </a:rPr>
              <a:t>Journal of Health Specialties, 6</a:t>
            </a:r>
            <a:r>
              <a:rPr lang="en-US" sz="2200" dirty="0">
                <a:latin typeface="Times New Roman" panose="02020603050405020304" pitchFamily="18" charset="0"/>
                <a:cs typeface="Times New Roman" panose="02020603050405020304" pitchFamily="18" charset="0"/>
              </a:rPr>
              <a:t>(2), 45-51.</a:t>
            </a:r>
          </a:p>
          <a:p>
            <a:r>
              <a:rPr lang="en-US" sz="2200" dirty="0">
                <a:latin typeface="Times New Roman" panose="02020603050405020304" pitchFamily="18" charset="0"/>
                <a:cs typeface="Times New Roman" panose="02020603050405020304" pitchFamily="18" charset="0"/>
              </a:rPr>
              <a:t>Al-</a:t>
            </a:r>
            <a:r>
              <a:rPr lang="en-US" sz="2200" dirty="0" err="1">
                <a:latin typeface="Times New Roman" panose="02020603050405020304" pitchFamily="18" charset="0"/>
                <a:cs typeface="Times New Roman" panose="02020603050405020304" pitchFamily="18" charset="0"/>
              </a:rPr>
              <a:t>Yami</a:t>
            </a:r>
            <a:r>
              <a:rPr lang="en-US" sz="2200" dirty="0">
                <a:latin typeface="Times New Roman" panose="02020603050405020304" pitchFamily="18" charset="0"/>
                <a:cs typeface="Times New Roman" panose="02020603050405020304" pitchFamily="18" charset="0"/>
              </a:rPr>
              <a:t>, M., </a:t>
            </a:r>
            <a:r>
              <a:rPr lang="en-US" sz="2200" dirty="0" err="1">
                <a:latin typeface="Times New Roman" panose="02020603050405020304" pitchFamily="18" charset="0"/>
                <a:cs typeface="Times New Roman" panose="02020603050405020304" pitchFamily="18" charset="0"/>
              </a:rPr>
              <a:t>Galdas</a:t>
            </a:r>
            <a:r>
              <a:rPr lang="en-US" sz="2200" dirty="0">
                <a:latin typeface="Times New Roman" panose="02020603050405020304" pitchFamily="18" charset="0"/>
                <a:cs typeface="Times New Roman" panose="02020603050405020304" pitchFamily="18" charset="0"/>
              </a:rPr>
              <a:t>, P. &amp; Watson, R. (2018). Leadership style and </a:t>
            </a:r>
            <a:r>
              <a:rPr lang="en-US" sz="2200" dirty="0" err="1">
                <a:latin typeface="Times New Roman" panose="02020603050405020304" pitchFamily="18" charset="0"/>
                <a:cs typeface="Times New Roman" panose="02020603050405020304" pitchFamily="18" charset="0"/>
              </a:rPr>
              <a:t>organisational</a:t>
            </a:r>
            <a:r>
              <a:rPr lang="en-US" sz="2200" dirty="0">
                <a:latin typeface="Times New Roman" panose="02020603050405020304" pitchFamily="18" charset="0"/>
                <a:cs typeface="Times New Roman" panose="02020603050405020304" pitchFamily="18" charset="0"/>
              </a:rPr>
              <a:t> commitment among nursing staff in Saudi Arabia. </a:t>
            </a:r>
            <a:r>
              <a:rPr lang="en-US" sz="2200" i="1" dirty="0">
                <a:latin typeface="Times New Roman" panose="02020603050405020304" pitchFamily="18" charset="0"/>
                <a:cs typeface="Times New Roman" panose="02020603050405020304" pitchFamily="18" charset="0"/>
              </a:rPr>
              <a:t>Journal of Nursing Management, 26</a:t>
            </a:r>
            <a:r>
              <a:rPr lang="en-US" sz="2200" dirty="0">
                <a:latin typeface="Times New Roman" panose="02020603050405020304" pitchFamily="18" charset="0"/>
                <a:cs typeface="Times New Roman" panose="02020603050405020304" pitchFamily="18" charset="0"/>
              </a:rPr>
              <a:t>(5), 531-539.</a:t>
            </a:r>
          </a:p>
          <a:p>
            <a:r>
              <a:rPr lang="en-US" sz="2200" dirty="0" err="1">
                <a:latin typeface="Times New Roman" panose="02020603050405020304" pitchFamily="18" charset="0"/>
                <a:cs typeface="Times New Roman" panose="02020603050405020304" pitchFamily="18" charset="0"/>
              </a:rPr>
              <a:t>Sfantou</a:t>
            </a:r>
            <a:r>
              <a:rPr lang="en-US" sz="2200" dirty="0">
                <a:latin typeface="Times New Roman" panose="02020603050405020304" pitchFamily="18" charset="0"/>
                <a:cs typeface="Times New Roman" panose="02020603050405020304" pitchFamily="18" charset="0"/>
              </a:rPr>
              <a:t>, D.F., </a:t>
            </a:r>
            <a:r>
              <a:rPr lang="en-US" sz="2200" dirty="0" err="1">
                <a:latin typeface="Times New Roman" panose="02020603050405020304" pitchFamily="18" charset="0"/>
                <a:cs typeface="Times New Roman" panose="02020603050405020304" pitchFamily="18" charset="0"/>
              </a:rPr>
              <a:t>Laliotis</a:t>
            </a:r>
            <a:r>
              <a:rPr lang="en-US" sz="2200" dirty="0">
                <a:latin typeface="Times New Roman" panose="02020603050405020304" pitchFamily="18" charset="0"/>
                <a:cs typeface="Times New Roman" panose="02020603050405020304" pitchFamily="18" charset="0"/>
              </a:rPr>
              <a:t>, A., </a:t>
            </a:r>
            <a:r>
              <a:rPr lang="en-US" sz="2200" dirty="0" err="1">
                <a:latin typeface="Times New Roman" panose="02020603050405020304" pitchFamily="18" charset="0"/>
                <a:cs typeface="Times New Roman" panose="02020603050405020304" pitchFamily="18" charset="0"/>
              </a:rPr>
              <a:t>Patelarou</a:t>
            </a:r>
            <a:r>
              <a:rPr lang="en-US" sz="2200" dirty="0">
                <a:latin typeface="Times New Roman" panose="02020603050405020304" pitchFamily="18" charset="0"/>
                <a:cs typeface="Times New Roman" panose="02020603050405020304" pitchFamily="18" charset="0"/>
              </a:rPr>
              <a:t>, A.E., </a:t>
            </a:r>
            <a:r>
              <a:rPr lang="en-US" sz="2200" dirty="0" err="1">
                <a:latin typeface="Times New Roman" panose="02020603050405020304" pitchFamily="18" charset="0"/>
                <a:cs typeface="Times New Roman" panose="02020603050405020304" pitchFamily="18" charset="0"/>
              </a:rPr>
              <a:t>Sifaki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Pistolla</a:t>
            </a:r>
            <a:r>
              <a:rPr lang="en-US" sz="2200" dirty="0">
                <a:latin typeface="Times New Roman" panose="02020603050405020304" pitchFamily="18" charset="0"/>
                <a:cs typeface="Times New Roman" panose="02020603050405020304" pitchFamily="18" charset="0"/>
              </a:rPr>
              <a:t>, D., </a:t>
            </a:r>
            <a:r>
              <a:rPr lang="en-US" sz="2200" dirty="0" err="1">
                <a:latin typeface="Times New Roman" panose="02020603050405020304" pitchFamily="18" charset="0"/>
                <a:cs typeface="Times New Roman" panose="02020603050405020304" pitchFamily="18" charset="0"/>
              </a:rPr>
              <a:t>Matalliotakis</a:t>
            </a:r>
            <a:r>
              <a:rPr lang="en-US" sz="2200" dirty="0">
                <a:latin typeface="Times New Roman" panose="02020603050405020304" pitchFamily="18" charset="0"/>
                <a:cs typeface="Times New Roman" panose="02020603050405020304" pitchFamily="18" charset="0"/>
              </a:rPr>
              <a:t>, M. &amp; </a:t>
            </a:r>
            <a:r>
              <a:rPr lang="en-US" sz="2200" dirty="0" err="1">
                <a:latin typeface="Times New Roman" panose="02020603050405020304" pitchFamily="18" charset="0"/>
                <a:cs typeface="Times New Roman" panose="02020603050405020304" pitchFamily="18" charset="0"/>
              </a:rPr>
              <a:t>Patelarou</a:t>
            </a:r>
            <a:r>
              <a:rPr lang="en-US" sz="2200" dirty="0">
                <a:latin typeface="Times New Roman" panose="02020603050405020304" pitchFamily="18" charset="0"/>
                <a:cs typeface="Times New Roman" panose="02020603050405020304" pitchFamily="18" charset="0"/>
              </a:rPr>
              <a:t>, E. (2007). Importance of Leadership Style towards Quality of Care Measures in Healthcare Settings: A Systematic Review. </a:t>
            </a:r>
            <a:r>
              <a:rPr lang="en-US" sz="2200" i="1" dirty="0">
                <a:latin typeface="Times New Roman" panose="02020603050405020304" pitchFamily="18" charset="0"/>
                <a:cs typeface="Times New Roman" panose="02020603050405020304" pitchFamily="18" charset="0"/>
              </a:rPr>
              <a:t>Healthcare, 5</a:t>
            </a:r>
            <a:r>
              <a:rPr lang="en-US" sz="2200" dirty="0">
                <a:latin typeface="Times New Roman" panose="02020603050405020304" pitchFamily="18" charset="0"/>
                <a:cs typeface="Times New Roman" panose="02020603050405020304" pitchFamily="18" charset="0"/>
              </a:rPr>
              <a:t>(73), 1-17.</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6540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185</TotalTime>
  <Words>2218</Words>
  <Application>Microsoft Office PowerPoint</Application>
  <PresentationFormat>Widescreen</PresentationFormat>
  <Paragraphs>132</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vt:lpstr>
      <vt:lpstr>Healthcare in Saudi Arabia</vt:lpstr>
      <vt:lpstr>Introduction</vt:lpstr>
      <vt:lpstr>Transformational leadership</vt:lpstr>
      <vt:lpstr>Transformation leadership Cont.</vt:lpstr>
      <vt:lpstr>Transactional leader</vt:lpstr>
      <vt:lpstr>Transactional leader Cont.</vt:lpstr>
      <vt:lpstr>Autocratic leadership</vt:lpstr>
      <vt:lpstr>Autocratic leadership Cont.</vt:lpstr>
      <vt:lpstr>Current leadership style</vt:lpstr>
      <vt:lpstr>Impact leadership styles</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in Saudi Arabia</dc:title>
  <dc:creator>Walker</dc:creator>
  <cp:lastModifiedBy>Walker</cp:lastModifiedBy>
  <cp:revision>18</cp:revision>
  <dcterms:created xsi:type="dcterms:W3CDTF">2019-09-16T21:14:54Z</dcterms:created>
  <dcterms:modified xsi:type="dcterms:W3CDTF">2019-09-17T12:37:44Z</dcterms:modified>
</cp:coreProperties>
</file>